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9" r:id="rId1"/>
  </p:sldMasterIdLst>
  <p:notesMasterIdLst>
    <p:notesMasterId r:id="rId64"/>
  </p:notesMasterIdLst>
  <p:sldIdLst>
    <p:sldId id="256" r:id="rId2"/>
    <p:sldId id="317" r:id="rId3"/>
    <p:sldId id="319" r:id="rId4"/>
    <p:sldId id="320" r:id="rId5"/>
    <p:sldId id="321" r:id="rId6"/>
    <p:sldId id="363" r:id="rId7"/>
    <p:sldId id="322" r:id="rId8"/>
    <p:sldId id="324" r:id="rId9"/>
    <p:sldId id="325" r:id="rId10"/>
    <p:sldId id="267" r:id="rId11"/>
    <p:sldId id="329" r:id="rId12"/>
    <p:sldId id="384" r:id="rId13"/>
    <p:sldId id="385" r:id="rId14"/>
    <p:sldId id="386" r:id="rId15"/>
    <p:sldId id="387" r:id="rId16"/>
    <p:sldId id="366" r:id="rId17"/>
    <p:sldId id="330" r:id="rId18"/>
    <p:sldId id="331" r:id="rId19"/>
    <p:sldId id="332" r:id="rId20"/>
    <p:sldId id="334" r:id="rId21"/>
    <p:sldId id="335" r:id="rId22"/>
    <p:sldId id="336" r:id="rId23"/>
    <p:sldId id="357" r:id="rId24"/>
    <p:sldId id="337" r:id="rId25"/>
    <p:sldId id="339" r:id="rId26"/>
    <p:sldId id="342" r:id="rId27"/>
    <p:sldId id="344" r:id="rId28"/>
    <p:sldId id="346" r:id="rId29"/>
    <p:sldId id="365" r:id="rId30"/>
    <p:sldId id="367" r:id="rId31"/>
    <p:sldId id="368" r:id="rId32"/>
    <p:sldId id="345" r:id="rId33"/>
    <p:sldId id="348" r:id="rId34"/>
    <p:sldId id="369" r:id="rId35"/>
    <p:sldId id="349" r:id="rId36"/>
    <p:sldId id="364" r:id="rId37"/>
    <p:sldId id="350" r:id="rId38"/>
    <p:sldId id="356" r:id="rId39"/>
    <p:sldId id="351" r:id="rId40"/>
    <p:sldId id="352" r:id="rId41"/>
    <p:sldId id="353" r:id="rId42"/>
    <p:sldId id="355" r:id="rId43"/>
    <p:sldId id="359" r:id="rId44"/>
    <p:sldId id="370" r:id="rId45"/>
    <p:sldId id="376" r:id="rId46"/>
    <p:sldId id="372" r:id="rId47"/>
    <p:sldId id="389" r:id="rId48"/>
    <p:sldId id="371" r:id="rId49"/>
    <p:sldId id="373" r:id="rId50"/>
    <p:sldId id="374" r:id="rId51"/>
    <p:sldId id="375" r:id="rId52"/>
    <p:sldId id="377" r:id="rId53"/>
    <p:sldId id="378" r:id="rId54"/>
    <p:sldId id="379" r:id="rId55"/>
    <p:sldId id="380" r:id="rId56"/>
    <p:sldId id="361" r:id="rId57"/>
    <p:sldId id="388" r:id="rId58"/>
    <p:sldId id="381" r:id="rId59"/>
    <p:sldId id="382" r:id="rId60"/>
    <p:sldId id="390" r:id="rId61"/>
    <p:sldId id="383" r:id="rId62"/>
    <p:sldId id="316" r:id="rId63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icente Lucena" initials="VL" lastIdx="1" clrIdx="0">
    <p:extLst>
      <p:ext uri="{19B8F6BF-5375-455C-9EA6-DF929625EA0E}">
        <p15:presenceInfo xmlns:p15="http://schemas.microsoft.com/office/powerpoint/2012/main" userId="b32f3d98ace5cc5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9E61CCE-59C7-4805-90A7-467A4DB8044F}">
  <a:tblStyle styleId="{19E61CCE-59C7-4805-90A7-467A4DB8044F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7F1FA"/>
          </a:solidFill>
        </a:fill>
      </a:tcStyle>
    </a:wholeTbl>
    <a:band1H>
      <a:tcTxStyle/>
      <a:tcStyle>
        <a:tcBdr/>
        <a:fill>
          <a:solidFill>
            <a:srgbClr val="CBE2F5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BE2F5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2" autoAdjust="0"/>
    <p:restoredTop sz="77778" autoAdjust="0"/>
  </p:normalViewPr>
  <p:slideViewPr>
    <p:cSldViewPr snapToGrid="0">
      <p:cViewPr>
        <p:scale>
          <a:sx n="70" d="100"/>
          <a:sy n="70" d="100"/>
        </p:scale>
        <p:origin x="1068" y="78"/>
      </p:cViewPr>
      <p:guideLst/>
    </p:cSldViewPr>
  </p:slideViewPr>
  <p:outlineViewPr>
    <p:cViewPr>
      <p:scale>
        <a:sx n="33" d="100"/>
        <a:sy n="33" d="100"/>
      </p:scale>
      <p:origin x="0" y="-12816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0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pPr>
            <a:r>
              <a:rPr lang="pt-BR" dirty="0"/>
              <a:t>Resposta ao degrau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0" i="0" u="none" strike="noStrike" kern="1200" cap="none" spc="0" normalizeH="0" baseline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+mj-ea"/>
              <a:cs typeface="+mj-cs"/>
            </a:defRPr>
          </a:pPr>
          <a:endParaRPr lang="pt-B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ts (s)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Planilha1!$A$2:$A$10</c:f>
              <c:strCache>
                <c:ptCount val="9"/>
                <c:pt idx="0">
                  <c:v>SUB1</c:v>
                </c:pt>
                <c:pt idx="1">
                  <c:v>ARX1</c:v>
                </c:pt>
                <c:pt idx="2">
                  <c:v>ARX2</c:v>
                </c:pt>
                <c:pt idx="3">
                  <c:v>SUB1 f</c:v>
                </c:pt>
                <c:pt idx="4">
                  <c:v>ARX1 f</c:v>
                </c:pt>
                <c:pt idx="5">
                  <c:v>ARX2 f</c:v>
                </c:pt>
                <c:pt idx="6">
                  <c:v>SUB1 s</c:v>
                </c:pt>
                <c:pt idx="7">
                  <c:v>ARX1 s</c:v>
                </c:pt>
                <c:pt idx="8">
                  <c:v>ARX2 s</c:v>
                </c:pt>
              </c:strCache>
            </c:strRef>
          </c:cat>
          <c:val>
            <c:numRef>
              <c:f>Planilha1!$B$2:$B$10</c:f>
              <c:numCache>
                <c:formatCode>General</c:formatCode>
                <c:ptCount val="9"/>
                <c:pt idx="0">
                  <c:v>8</c:v>
                </c:pt>
                <c:pt idx="1">
                  <c:v>6</c:v>
                </c:pt>
                <c:pt idx="2">
                  <c:v>6</c:v>
                </c:pt>
                <c:pt idx="3">
                  <c:v>0.8</c:v>
                </c:pt>
                <c:pt idx="4">
                  <c:v>0.65</c:v>
                </c:pt>
                <c:pt idx="5">
                  <c:v>0.75</c:v>
                </c:pt>
                <c:pt idx="6">
                  <c:v>0.8</c:v>
                </c:pt>
                <c:pt idx="7">
                  <c:v>0.9</c:v>
                </c:pt>
                <c:pt idx="8">
                  <c:v>1.3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889-43F9-9F96-F3370F48A927}"/>
            </c:ext>
          </c:extLst>
        </c:ser>
        <c:ser>
          <c:idx val="1"/>
          <c:order val="1"/>
          <c:tx>
            <c:strRef>
              <c:f>Planilha1!$C$1</c:f>
              <c:strCache>
                <c:ptCount val="1"/>
                <c:pt idx="0">
                  <c:v>OVS (%)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Planilha1!$A$2:$A$10</c:f>
              <c:strCache>
                <c:ptCount val="9"/>
                <c:pt idx="0">
                  <c:v>SUB1</c:v>
                </c:pt>
                <c:pt idx="1">
                  <c:v>ARX1</c:v>
                </c:pt>
                <c:pt idx="2">
                  <c:v>ARX2</c:v>
                </c:pt>
                <c:pt idx="3">
                  <c:v>SUB1 f</c:v>
                </c:pt>
                <c:pt idx="4">
                  <c:v>ARX1 f</c:v>
                </c:pt>
                <c:pt idx="5">
                  <c:v>ARX2 f</c:v>
                </c:pt>
                <c:pt idx="6">
                  <c:v>SUB1 s</c:v>
                </c:pt>
                <c:pt idx="7">
                  <c:v>ARX1 s</c:v>
                </c:pt>
                <c:pt idx="8">
                  <c:v>ARX2 s</c:v>
                </c:pt>
              </c:strCache>
            </c:strRef>
          </c:cat>
          <c:val>
            <c:numRef>
              <c:f>Planilha1!$C$2:$C$10</c:f>
              <c:numCache>
                <c:formatCode>General</c:formatCode>
                <c:ptCount val="9"/>
                <c:pt idx="0">
                  <c:v>6.12</c:v>
                </c:pt>
                <c:pt idx="1">
                  <c:v>4.4800000000000004</c:v>
                </c:pt>
                <c:pt idx="2">
                  <c:v>6.92</c:v>
                </c:pt>
                <c:pt idx="3">
                  <c:v>6.11</c:v>
                </c:pt>
                <c:pt idx="4">
                  <c:v>4.4800000000000004</c:v>
                </c:pt>
                <c:pt idx="5">
                  <c:v>6.92</c:v>
                </c:pt>
                <c:pt idx="6">
                  <c:v>0.12</c:v>
                </c:pt>
                <c:pt idx="7">
                  <c:v>0.03</c:v>
                </c:pt>
                <c:pt idx="8">
                  <c:v>0.15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889-43F9-9F96-F3370F48A927}"/>
            </c:ext>
          </c:extLst>
        </c:ser>
        <c:ser>
          <c:idx val="2"/>
          <c:order val="2"/>
          <c:tx>
            <c:strRef>
              <c:f>Planilha1!$D$1</c:f>
              <c:strCache>
                <c:ptCount val="1"/>
                <c:pt idx="0">
                  <c:v>ISE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Planilha1!$A$2:$A$10</c:f>
              <c:strCache>
                <c:ptCount val="9"/>
                <c:pt idx="0">
                  <c:v>SUB1</c:v>
                </c:pt>
                <c:pt idx="1">
                  <c:v>ARX1</c:v>
                </c:pt>
                <c:pt idx="2">
                  <c:v>ARX2</c:v>
                </c:pt>
                <c:pt idx="3">
                  <c:v>SUB1 f</c:v>
                </c:pt>
                <c:pt idx="4">
                  <c:v>ARX1 f</c:v>
                </c:pt>
                <c:pt idx="5">
                  <c:v>ARX2 f</c:v>
                </c:pt>
                <c:pt idx="6">
                  <c:v>SUB1 s</c:v>
                </c:pt>
                <c:pt idx="7">
                  <c:v>ARX1 s</c:v>
                </c:pt>
                <c:pt idx="8">
                  <c:v>ARX2 s</c:v>
                </c:pt>
              </c:strCache>
            </c:strRef>
          </c:cat>
          <c:val>
            <c:numRef>
              <c:f>Planilha1!$D$2:$D$10</c:f>
              <c:numCache>
                <c:formatCode>General</c:formatCode>
                <c:ptCount val="9"/>
                <c:pt idx="0">
                  <c:v>14.280099999999999</c:v>
                </c:pt>
                <c:pt idx="1">
                  <c:v>13.0572</c:v>
                </c:pt>
                <c:pt idx="2">
                  <c:v>15.242800000000001</c:v>
                </c:pt>
                <c:pt idx="3">
                  <c:v>14.7684</c:v>
                </c:pt>
                <c:pt idx="4">
                  <c:v>14.1174</c:v>
                </c:pt>
                <c:pt idx="5">
                  <c:v>15.8109</c:v>
                </c:pt>
                <c:pt idx="6" formatCode="#,##0">
                  <c:v>9.8033000000000001</c:v>
                </c:pt>
                <c:pt idx="7">
                  <c:v>5.1224999999999996</c:v>
                </c:pt>
                <c:pt idx="8">
                  <c:v>8.5043000000000006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889-43F9-9F96-F3370F48A92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99"/>
        <c:axId val="498477040"/>
        <c:axId val="498477696"/>
      </c:barChart>
      <c:catAx>
        <c:axId val="4984770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498477696"/>
        <c:crosses val="autoZero"/>
        <c:auto val="1"/>
        <c:lblAlgn val="ctr"/>
        <c:lblOffset val="100"/>
        <c:noMultiLvlLbl val="0"/>
      </c:catAx>
      <c:valAx>
        <c:axId val="4984776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49847704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pt-BR" dirty="0"/>
              <a:t>Índice</a:t>
            </a:r>
            <a:r>
              <a:rPr lang="pt-BR" baseline="0" dirty="0"/>
              <a:t> ISE</a:t>
            </a:r>
            <a:endParaRPr lang="pt-BR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SUB1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Planilha1!$A$2</c:f>
              <c:strCache>
                <c:ptCount val="1"/>
                <c:pt idx="0">
                  <c:v>ISE</c:v>
                </c:pt>
              </c:strCache>
            </c:strRef>
          </c:cat>
          <c:val>
            <c:numRef>
              <c:f>Planilha1!$B$2</c:f>
              <c:numCache>
                <c:formatCode>General</c:formatCode>
                <c:ptCount val="1"/>
                <c:pt idx="0">
                  <c:v>15.0221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845-4FB2-A760-BEC502F12688}"/>
            </c:ext>
          </c:extLst>
        </c:ser>
        <c:ser>
          <c:idx val="1"/>
          <c:order val="1"/>
          <c:tx>
            <c:strRef>
              <c:f>Planilha1!$C$1</c:f>
              <c:strCache>
                <c:ptCount val="1"/>
                <c:pt idx="0">
                  <c:v>ARX1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Planilha1!$A$2</c:f>
              <c:strCache>
                <c:ptCount val="1"/>
                <c:pt idx="0">
                  <c:v>ISE</c:v>
                </c:pt>
              </c:strCache>
            </c:strRef>
          </c:cat>
          <c:val>
            <c:numRef>
              <c:f>Planilha1!$C$2</c:f>
              <c:numCache>
                <c:formatCode>General</c:formatCode>
                <c:ptCount val="1"/>
                <c:pt idx="0">
                  <c:v>17.215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845-4FB2-A760-BEC502F12688}"/>
            </c:ext>
          </c:extLst>
        </c:ser>
        <c:ser>
          <c:idx val="2"/>
          <c:order val="2"/>
          <c:tx>
            <c:strRef>
              <c:f>Planilha1!$D$1</c:f>
              <c:strCache>
                <c:ptCount val="1"/>
                <c:pt idx="0">
                  <c:v>ARX2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Planilha1!$A$2</c:f>
              <c:strCache>
                <c:ptCount val="1"/>
                <c:pt idx="0">
                  <c:v>ISE</c:v>
                </c:pt>
              </c:strCache>
            </c:strRef>
          </c:cat>
          <c:val>
            <c:numRef>
              <c:f>Planilha1!$D$2</c:f>
              <c:numCache>
                <c:formatCode>General</c:formatCode>
                <c:ptCount val="1"/>
                <c:pt idx="0">
                  <c:v>22.918099999999999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845-4FB2-A760-BEC502F1268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67505488"/>
        <c:axId val="467503520"/>
      </c:barChart>
      <c:catAx>
        <c:axId val="4675054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467503520"/>
        <c:crosses val="autoZero"/>
        <c:auto val="1"/>
        <c:lblAlgn val="ctr"/>
        <c:lblOffset val="100"/>
        <c:noMultiLvlLbl val="0"/>
      </c:catAx>
      <c:valAx>
        <c:axId val="46750352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46750548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pt-BR" dirty="0"/>
              <a:t>Índice</a:t>
            </a:r>
            <a:r>
              <a:rPr lang="pt-BR" baseline="0" dirty="0"/>
              <a:t> ISE</a:t>
            </a:r>
            <a:endParaRPr lang="pt-BR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SUB1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Planilha1!$A$2</c:f>
              <c:strCache>
                <c:ptCount val="1"/>
                <c:pt idx="0">
                  <c:v>ISE</c:v>
                </c:pt>
              </c:strCache>
            </c:strRef>
          </c:cat>
          <c:val>
            <c:numRef>
              <c:f>Planilha1!$B$2</c:f>
              <c:numCache>
                <c:formatCode>General</c:formatCode>
                <c:ptCount val="1"/>
                <c:pt idx="0">
                  <c:v>5.3315000000000001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538-4B23-AD55-27B8B889494A}"/>
            </c:ext>
          </c:extLst>
        </c:ser>
        <c:ser>
          <c:idx val="1"/>
          <c:order val="1"/>
          <c:tx>
            <c:strRef>
              <c:f>Planilha1!$C$1</c:f>
              <c:strCache>
                <c:ptCount val="1"/>
                <c:pt idx="0">
                  <c:v>ARX1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Planilha1!$A$2</c:f>
              <c:strCache>
                <c:ptCount val="1"/>
                <c:pt idx="0">
                  <c:v>ISE</c:v>
                </c:pt>
              </c:strCache>
            </c:strRef>
          </c:cat>
          <c:val>
            <c:numRef>
              <c:f>Planilha1!$C$2</c:f>
              <c:numCache>
                <c:formatCode>General</c:formatCode>
                <c:ptCount val="1"/>
                <c:pt idx="0">
                  <c:v>0.51929999999999998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538-4B23-AD55-27B8B889494A}"/>
            </c:ext>
          </c:extLst>
        </c:ser>
        <c:ser>
          <c:idx val="2"/>
          <c:order val="2"/>
          <c:tx>
            <c:strRef>
              <c:f>Planilha1!$D$1</c:f>
              <c:strCache>
                <c:ptCount val="1"/>
                <c:pt idx="0">
                  <c:v>ARX2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Planilha1!$A$2</c:f>
              <c:strCache>
                <c:ptCount val="1"/>
                <c:pt idx="0">
                  <c:v>ISE</c:v>
                </c:pt>
              </c:strCache>
            </c:strRef>
          </c:cat>
          <c:val>
            <c:numRef>
              <c:f>Planilha1!$D$2</c:f>
              <c:numCache>
                <c:formatCode>General</c:formatCode>
                <c:ptCount val="1"/>
                <c:pt idx="0">
                  <c:v>0.61339999999999995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538-4B23-AD55-27B8B889494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77462488"/>
        <c:axId val="477458880"/>
      </c:barChart>
      <c:catAx>
        <c:axId val="4774624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477458880"/>
        <c:crosses val="autoZero"/>
        <c:auto val="1"/>
        <c:lblAlgn val="ctr"/>
        <c:lblOffset val="100"/>
        <c:noMultiLvlLbl val="0"/>
      </c:catAx>
      <c:valAx>
        <c:axId val="4774588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47746248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b="0" kern="1200" cap="none" spc="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dk1">
          <a:lumMod val="15000"/>
          <a:lumOff val="85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8100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8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2200" b="0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round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Shape 246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997801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Shape 246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569577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Shape 246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063694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Shape 246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034791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Shape 246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125072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err="1"/>
              <a:t>meteodologias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</a:t>
            </a:fld>
            <a:endParaRPr lang="pt-BR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694390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Shape 246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616969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Organiza em matriz de </a:t>
            </a:r>
            <a:r>
              <a:rPr lang="pt-BR" dirty="0" err="1"/>
              <a:t>regressores</a:t>
            </a:r>
            <a:endParaRPr lang="pt-BR"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Tamanho depende da ordem</a:t>
            </a:r>
            <a:endParaRPr dirty="0"/>
          </a:p>
        </p:txBody>
      </p:sp>
      <p:sp>
        <p:nvSpPr>
          <p:cNvPr id="246" name="Shape 246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940287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Matriz de regressão gera o vetor de </a:t>
            </a:r>
            <a:r>
              <a:rPr lang="pt-BR" dirty="0" err="1"/>
              <a:t>regressores</a:t>
            </a:r>
            <a:endParaRPr dirty="0"/>
          </a:p>
        </p:txBody>
      </p:sp>
      <p:sp>
        <p:nvSpPr>
          <p:cNvPr id="246" name="Shape 246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1184647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Modelo em função de transferência</a:t>
            </a:r>
            <a:endParaRPr dirty="0"/>
          </a:p>
        </p:txBody>
      </p:sp>
      <p:sp>
        <p:nvSpPr>
          <p:cNvPr id="246" name="Shape 246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341997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Túnel de vento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Instalação de experimentos científicos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Aerodinâmica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Modelos em escala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Movimentador de ar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Turbina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Duto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Sala de observação externa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lang="pt-BR" dirty="0"/>
          </a:p>
        </p:txBody>
      </p:sp>
      <p:sp>
        <p:nvSpPr>
          <p:cNvPr id="135" name="Shape 135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2791550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Matriz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Passado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Futuro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Ordem dos blocos </a:t>
            </a:r>
            <a:r>
              <a:rPr lang="pt-BR" dirty="0" err="1"/>
              <a:t>Hankel</a:t>
            </a:r>
            <a:endParaRPr lang="pt-BR"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Ao menos duas vezes a ordem do sistema</a:t>
            </a:r>
            <a:endParaRPr dirty="0"/>
          </a:p>
        </p:txBody>
      </p:sp>
      <p:sp>
        <p:nvSpPr>
          <p:cNvPr id="246" name="Shape 246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5136459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6" name="Shape 246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0092790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Projeção oblíqua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lang="pt-BR"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 err="1"/>
              <a:t>Yf</a:t>
            </a:r>
            <a:r>
              <a:rPr lang="pt-BR" dirty="0"/>
              <a:t> sobre </a:t>
            </a:r>
            <a:r>
              <a:rPr lang="pt-BR" dirty="0" err="1"/>
              <a:t>Wp</a:t>
            </a:r>
            <a:r>
              <a:rPr lang="pt-BR" dirty="0"/>
              <a:t> ao longo de Uf</a:t>
            </a:r>
            <a:endParaRPr dirty="0"/>
          </a:p>
        </p:txBody>
      </p:sp>
      <p:sp>
        <p:nvSpPr>
          <p:cNvPr id="246" name="Shape 246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024848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Geramos A e C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lang="pt-BR"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Com algumas transformações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lang="pt-BR"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Geramos B e D</a:t>
            </a:r>
            <a:endParaRPr dirty="0"/>
          </a:p>
        </p:txBody>
      </p:sp>
      <p:sp>
        <p:nvSpPr>
          <p:cNvPr id="246" name="Shape 246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9472767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Shape 246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420491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Condição PE – persistência de excitação</a:t>
            </a:r>
          </a:p>
          <a:p>
            <a:r>
              <a:rPr lang="pt-BR" dirty="0"/>
              <a:t>Necessária e suficiente para identificação</a:t>
            </a:r>
          </a:p>
          <a:p>
            <a:r>
              <a:rPr lang="pt-BR" dirty="0"/>
              <a:t>Resulta em convergência de erro de parâmetro a zero</a:t>
            </a:r>
          </a:p>
          <a:p>
            <a:r>
              <a:rPr lang="pt-BR" dirty="0"/>
              <a:t>PRBS</a:t>
            </a:r>
          </a:p>
          <a:p>
            <a:r>
              <a:rPr lang="pt-BR" dirty="0"/>
              <a:t>Sina binário </a:t>
            </a:r>
            <a:r>
              <a:rPr lang="pt-BR" dirty="0" err="1"/>
              <a:t>pseudo</a:t>
            </a:r>
            <a:r>
              <a:rPr lang="pt-BR" dirty="0"/>
              <a:t> aleatório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26</a:t>
            </a:fld>
            <a:endParaRPr lang="pt-BR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6307336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Escolhidos por análise de brancura dos resíduos</a:t>
            </a:r>
          </a:p>
          <a:p>
            <a:r>
              <a:rPr lang="pt-BR" dirty="0"/>
              <a:t>Sub1 ordem 3 </a:t>
            </a:r>
            <a:r>
              <a:rPr lang="pt-BR" dirty="0" err="1"/>
              <a:t>hankel</a:t>
            </a:r>
            <a:r>
              <a:rPr lang="pt-BR" dirty="0"/>
              <a:t> 15</a:t>
            </a:r>
          </a:p>
          <a:p>
            <a:r>
              <a:rPr lang="pt-BR" dirty="0"/>
              <a:t>Arx1 </a:t>
            </a:r>
            <a:r>
              <a:rPr lang="pt-BR" dirty="0" err="1"/>
              <a:t>arxsim</a:t>
            </a:r>
            <a:r>
              <a:rPr lang="pt-BR" dirty="0"/>
              <a:t> ordem 3</a:t>
            </a:r>
          </a:p>
          <a:p>
            <a:r>
              <a:rPr lang="pt-BR" dirty="0"/>
              <a:t>Arx2 ordem 5</a:t>
            </a:r>
          </a:p>
          <a:p>
            <a:r>
              <a:rPr lang="pt-BR" dirty="0" err="1"/>
              <a:t>Autocorrelação</a:t>
            </a:r>
            <a:r>
              <a:rPr lang="pt-BR" dirty="0"/>
              <a:t> de um ruído branco é um impulso</a:t>
            </a:r>
          </a:p>
          <a:p>
            <a:r>
              <a:rPr lang="pt-BR" dirty="0" err="1"/>
              <a:t>varphi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27</a:t>
            </a:fld>
            <a:endParaRPr lang="pt-BR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4518328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Brancura de sub1 ruim</a:t>
            </a:r>
          </a:p>
          <a:p>
            <a:r>
              <a:rPr lang="pt-BR" dirty="0" err="1"/>
              <a:t>Arx</a:t>
            </a:r>
            <a:r>
              <a:rPr lang="pt-BR" dirty="0"/>
              <a:t> é um método otimizado para reduzir o resíduo</a:t>
            </a:r>
          </a:p>
          <a:p>
            <a:r>
              <a:rPr lang="pt-BR" dirty="0"/>
              <a:t>Resposta ao degrau adequada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28</a:t>
            </a:fld>
            <a:endParaRPr lang="pt-BR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9921116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Os dois assemelham o sistema</a:t>
            </a:r>
          </a:p>
          <a:p>
            <a:r>
              <a:rPr lang="pt-BR" dirty="0"/>
              <a:t>Subida rápida</a:t>
            </a:r>
          </a:p>
          <a:p>
            <a:r>
              <a:rPr lang="pt-BR" dirty="0"/>
              <a:t>Oscilação aparece no sistema real</a:t>
            </a:r>
          </a:p>
          <a:p>
            <a:r>
              <a:rPr lang="pt-BR" dirty="0"/>
              <a:t>Mas e arx2?</a:t>
            </a:r>
          </a:p>
          <a:p>
            <a:endParaRPr lang="pt-BR" dirty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29</a:t>
            </a:fld>
            <a:endParaRPr lang="pt-BR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1779505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Brancura melhor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30</a:t>
            </a:fld>
            <a:endParaRPr lang="pt-BR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214404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Horizontal: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      ventos laterais/frontais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Vertical: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      queda livre</a:t>
            </a:r>
          </a:p>
        </p:txBody>
      </p:sp>
      <p:sp>
        <p:nvSpPr>
          <p:cNvPr id="135" name="Shape 135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6014920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Dinâmica mais próxima do real</a:t>
            </a:r>
          </a:p>
          <a:p>
            <a:endParaRPr lang="pt-BR" dirty="0"/>
          </a:p>
          <a:p>
            <a:r>
              <a:rPr lang="pt-BR" dirty="0"/>
              <a:t>Compromisso entre fidelidade e controle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31</a:t>
            </a:fld>
            <a:endParaRPr lang="pt-BR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5764666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err="1"/>
              <a:t>ARXsim</a:t>
            </a:r>
            <a:r>
              <a:rPr lang="pt-BR" dirty="0"/>
              <a:t> caso a parte</a:t>
            </a:r>
          </a:p>
          <a:p>
            <a:endParaRPr lang="pt-BR" dirty="0"/>
          </a:p>
          <a:p>
            <a:r>
              <a:rPr lang="pt-BR" dirty="0"/>
              <a:t>Modelo identificado de um modelo ruim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32</a:t>
            </a:fld>
            <a:endParaRPr lang="pt-BR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8675559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Projeto de controlador do </a:t>
            </a:r>
            <a:r>
              <a:rPr lang="pt-BR" dirty="0" err="1"/>
              <a:t>arxsim</a:t>
            </a:r>
            <a:r>
              <a:rPr lang="pt-BR" dirty="0"/>
              <a:t> para aplicar no sistema real</a:t>
            </a:r>
          </a:p>
          <a:p>
            <a:r>
              <a:rPr lang="pt-BR" dirty="0"/>
              <a:t>Verificar se é possível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33</a:t>
            </a:fld>
            <a:endParaRPr lang="pt-BR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8652375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Não foi feito com modelo </a:t>
            </a:r>
            <a:r>
              <a:rPr lang="pt-BR" dirty="0" err="1"/>
              <a:t>ARXsim</a:t>
            </a:r>
            <a:endParaRPr lang="pt-BR" dirty="0"/>
          </a:p>
          <a:p>
            <a:r>
              <a:rPr lang="pt-BR" dirty="0"/>
              <a:t>Instabiliza o sistema real e o modelo </a:t>
            </a:r>
            <a:r>
              <a:rPr lang="pt-BR" dirty="0" err="1"/>
              <a:t>simulink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34</a:t>
            </a:fld>
            <a:endParaRPr lang="pt-BR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2828779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A princípio resposta ruim</a:t>
            </a:r>
          </a:p>
          <a:p>
            <a:r>
              <a:rPr lang="pt-BR" dirty="0"/>
              <a:t>Não atende requisitos</a:t>
            </a:r>
          </a:p>
          <a:p>
            <a:r>
              <a:rPr lang="pt-BR" dirty="0"/>
              <a:t>mas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35</a:t>
            </a:fld>
            <a:endParaRPr lang="pt-BR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672404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Aplicando um filtro média móvel</a:t>
            </a:r>
          </a:p>
          <a:p>
            <a:endParaRPr lang="pt-BR" dirty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36</a:t>
            </a:fld>
            <a:endParaRPr lang="pt-BR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7764505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necessidade de filtro digital</a:t>
            </a:r>
          </a:p>
          <a:p>
            <a:r>
              <a:rPr lang="pt-BR" dirty="0"/>
              <a:t>Atende tempo de assentamento</a:t>
            </a:r>
          </a:p>
          <a:p>
            <a:r>
              <a:rPr lang="pt-BR" dirty="0"/>
              <a:t>Não atende máximo </a:t>
            </a:r>
            <a:r>
              <a:rPr lang="pt-BR" dirty="0" err="1"/>
              <a:t>sobrevalor</a:t>
            </a:r>
            <a:endParaRPr lang="pt-BR" dirty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37</a:t>
            </a:fld>
            <a:endParaRPr lang="pt-BR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6830499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err="1"/>
              <a:t>Ise</a:t>
            </a:r>
            <a:r>
              <a:rPr lang="pt-BR" dirty="0"/>
              <a:t> da resposta ao degrau </a:t>
            </a:r>
          </a:p>
          <a:p>
            <a:r>
              <a:rPr lang="pt-BR" dirty="0"/>
              <a:t>-1 a 1 variando de 0.4</a:t>
            </a:r>
          </a:p>
          <a:p>
            <a:r>
              <a:rPr lang="pt-BR" dirty="0"/>
              <a:t>Equivale a cm</a:t>
            </a:r>
          </a:p>
          <a:p>
            <a:endParaRPr lang="pt-BR" dirty="0"/>
          </a:p>
          <a:p>
            <a:r>
              <a:rPr lang="pt-BR" dirty="0"/>
              <a:t>SUB1 perde para os ARX</a:t>
            </a:r>
          </a:p>
          <a:p>
            <a:r>
              <a:rPr lang="pt-BR" dirty="0"/>
              <a:t>ARX1 melhor que os outros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38</a:t>
            </a:fld>
            <a:endParaRPr lang="pt-BR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0007526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Feito mudando referência a cada 10 segundos</a:t>
            </a:r>
          </a:p>
          <a:p>
            <a:r>
              <a:rPr lang="pt-BR" dirty="0"/>
              <a:t>Segue a referência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39</a:t>
            </a:fld>
            <a:endParaRPr lang="pt-BR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2829422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Feito mudando a bola por uma mais pesada</a:t>
            </a:r>
          </a:p>
          <a:p>
            <a:r>
              <a:rPr lang="pt-BR" dirty="0"/>
              <a:t>Não compensa para mudança paramétrica</a:t>
            </a:r>
          </a:p>
          <a:p>
            <a:r>
              <a:rPr lang="pt-BR" dirty="0"/>
              <a:t>Dinâmica continua a mesma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40</a:t>
            </a:fld>
            <a:endParaRPr lang="pt-BR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786534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Prototipagem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lang="pt-BR"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Protótipo quebra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lang="pt-BR"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Embraer KC-390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lang="pt-BR"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Maior aeronave já construída pelo brasil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lang="pt-BR"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5" name="Shape 135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0897351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Feito tapando o escape de ar</a:t>
            </a:r>
          </a:p>
          <a:p>
            <a:r>
              <a:rPr lang="pt-BR" dirty="0"/>
              <a:t>Não compensa para perturbação</a:t>
            </a:r>
          </a:p>
          <a:p>
            <a:r>
              <a:rPr lang="pt-BR" dirty="0"/>
              <a:t>Levantou dúvidas do controlador</a:t>
            </a:r>
          </a:p>
          <a:p>
            <a:r>
              <a:rPr lang="pt-BR" dirty="0"/>
              <a:t>Investigar se o controlador foi implementado direito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41</a:t>
            </a:fld>
            <a:endParaRPr lang="pt-BR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2901168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Estimadores dos modelos </a:t>
            </a:r>
            <a:r>
              <a:rPr lang="pt-BR" dirty="0" err="1"/>
              <a:t>arx</a:t>
            </a:r>
            <a:r>
              <a:rPr lang="pt-BR" dirty="0"/>
              <a:t> muito bons</a:t>
            </a:r>
          </a:p>
          <a:p>
            <a:r>
              <a:rPr lang="pt-BR" dirty="0"/>
              <a:t>Estimador do modelo sub1 ruim</a:t>
            </a:r>
          </a:p>
          <a:p>
            <a:r>
              <a:rPr lang="pt-BR" dirty="0"/>
              <a:t>Influência da qualidade do modelo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42</a:t>
            </a:fld>
            <a:endParaRPr lang="pt-BR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0783465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Modelo identificado no </a:t>
            </a:r>
            <a:r>
              <a:rPr lang="pt-BR" dirty="0" err="1"/>
              <a:t>simulink</a:t>
            </a:r>
            <a:endParaRPr lang="pt-BR" dirty="0"/>
          </a:p>
          <a:p>
            <a:r>
              <a:rPr lang="pt-BR" dirty="0"/>
              <a:t>Controlador reage de forma inesperada</a:t>
            </a:r>
          </a:p>
          <a:p>
            <a:r>
              <a:rPr lang="pt-BR" dirty="0"/>
              <a:t>Mostra perturbação</a:t>
            </a:r>
          </a:p>
          <a:p>
            <a:r>
              <a:rPr lang="pt-BR" dirty="0"/>
              <a:t>Faz nada</a:t>
            </a:r>
          </a:p>
          <a:p>
            <a:r>
              <a:rPr lang="pt-BR" dirty="0"/>
              <a:t>Controlador implementado direito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43</a:t>
            </a:fld>
            <a:endParaRPr lang="pt-BR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9286015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Vemos na resposta ao degrau</a:t>
            </a:r>
          </a:p>
          <a:p>
            <a:r>
              <a:rPr lang="pt-BR" dirty="0"/>
              <a:t>Não</a:t>
            </a:r>
          </a:p>
          <a:p>
            <a:r>
              <a:rPr lang="pt-BR" dirty="0"/>
              <a:t>Modelo não linear</a:t>
            </a:r>
          </a:p>
          <a:p>
            <a:r>
              <a:rPr lang="pt-BR" dirty="0"/>
              <a:t>complexo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46</a:t>
            </a:fld>
            <a:endParaRPr lang="pt-BR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338751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É tão complexo </a:t>
            </a:r>
          </a:p>
          <a:p>
            <a:r>
              <a:rPr lang="pt-BR" dirty="0"/>
              <a:t>A medida que afastamos do zero do ponto de operação </a:t>
            </a:r>
            <a:r>
              <a:rPr lang="pt-BR" dirty="0" err="1"/>
              <a:t>ise</a:t>
            </a:r>
            <a:r>
              <a:rPr lang="pt-BR" dirty="0"/>
              <a:t> aumenta</a:t>
            </a:r>
          </a:p>
          <a:p>
            <a:r>
              <a:rPr lang="pt-BR" dirty="0"/>
              <a:t>Acontece com mudança de referência</a:t>
            </a:r>
          </a:p>
          <a:p>
            <a:r>
              <a:rPr lang="pt-BR" dirty="0"/>
              <a:t>Influencia durante perturbações e mudança de parâmetro</a:t>
            </a:r>
          </a:p>
          <a:p>
            <a:r>
              <a:rPr lang="pt-BR" dirty="0"/>
              <a:t>Preso ao ponto de operação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47</a:t>
            </a:fld>
            <a:endParaRPr lang="pt-BR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6083471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Sim</a:t>
            </a:r>
          </a:p>
          <a:p>
            <a:r>
              <a:rPr lang="pt-BR" dirty="0"/>
              <a:t>Um melhor que o outro</a:t>
            </a:r>
          </a:p>
          <a:p>
            <a:r>
              <a:rPr lang="pt-BR" dirty="0"/>
              <a:t>Vemos pela brancura dos resíduos e resposta ao degrau</a:t>
            </a:r>
          </a:p>
          <a:p>
            <a:r>
              <a:rPr lang="pt-BR" dirty="0"/>
              <a:t>Porem, se o objetivo é somente simulação?</a:t>
            </a:r>
          </a:p>
          <a:p>
            <a:r>
              <a:rPr lang="pt-BR" dirty="0"/>
              <a:t>Estimar posição da bola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49</a:t>
            </a:fld>
            <a:endParaRPr lang="pt-BR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1919771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50</a:t>
            </a:fld>
            <a:endParaRPr lang="pt-BR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0784684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Compromisso entre fidelidade e controle</a:t>
            </a:r>
          </a:p>
          <a:p>
            <a:r>
              <a:rPr lang="pt-BR" dirty="0"/>
              <a:t>ARX1 tem ordem menor</a:t>
            </a:r>
          </a:p>
          <a:p>
            <a:r>
              <a:rPr lang="pt-BR" dirty="0"/>
              <a:t>Sistema de menor complexidade</a:t>
            </a:r>
          </a:p>
          <a:p>
            <a:r>
              <a:rPr lang="pt-BR" dirty="0"/>
              <a:t>Ganho de controle menor</a:t>
            </a:r>
          </a:p>
          <a:p>
            <a:r>
              <a:rPr lang="pt-BR" dirty="0"/>
              <a:t>Evita saturação</a:t>
            </a:r>
          </a:p>
          <a:p>
            <a:r>
              <a:rPr lang="pt-BR" dirty="0"/>
              <a:t>Melhor desempenho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51</a:t>
            </a:fld>
            <a:endParaRPr lang="pt-BR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2128069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52</a:t>
            </a:fld>
            <a:endParaRPr lang="pt-BR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3672455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Vemos pelas respostas</a:t>
            </a:r>
          </a:p>
          <a:p>
            <a:r>
              <a:rPr lang="pt-BR" dirty="0"/>
              <a:t>Sim</a:t>
            </a:r>
          </a:p>
          <a:p>
            <a:r>
              <a:rPr lang="pt-BR" dirty="0"/>
              <a:t>Em torno do ponto de operação</a:t>
            </a:r>
          </a:p>
          <a:p>
            <a:r>
              <a:rPr lang="pt-BR" dirty="0"/>
              <a:t>A medida que se distancia do ponto de operação piora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53</a:t>
            </a:fld>
            <a:endParaRPr lang="pt-BR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362238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Interação do vento com objetos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lang="pt-BR"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5" name="Shape 135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5760428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54</a:t>
            </a:fld>
            <a:endParaRPr lang="pt-BR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6794326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Com os testes  vemos que não</a:t>
            </a:r>
          </a:p>
          <a:p>
            <a:r>
              <a:rPr lang="pt-BR" dirty="0"/>
              <a:t>Mas a dinâmica é boa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55</a:t>
            </a:fld>
            <a:endParaRPr lang="pt-BR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5094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2 mm entre bola e tubo</a:t>
            </a:r>
          </a:p>
          <a:p>
            <a:r>
              <a:rPr lang="pt-BR" dirty="0"/>
              <a:t>Reflexo nas paredes do tubo</a:t>
            </a:r>
          </a:p>
          <a:p>
            <a:r>
              <a:rPr lang="pt-BR" dirty="0"/>
              <a:t>Sugere</a:t>
            </a:r>
          </a:p>
          <a:p>
            <a:r>
              <a:rPr lang="pt-BR" dirty="0"/>
              <a:t>Aumentar tubo</a:t>
            </a:r>
          </a:p>
          <a:p>
            <a:r>
              <a:rPr lang="pt-BR" dirty="0"/>
              <a:t>Bola maior</a:t>
            </a:r>
          </a:p>
          <a:p>
            <a:r>
              <a:rPr lang="pt-BR" dirty="0"/>
              <a:t>Maior superfície de incidência do sensor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56</a:t>
            </a:fld>
            <a:endParaRPr lang="pt-BR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7380188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2 mm entre bola e tubo</a:t>
            </a:r>
          </a:p>
          <a:p>
            <a:r>
              <a:rPr lang="pt-BR" dirty="0"/>
              <a:t>Reflexo nas paredes do tubo</a:t>
            </a:r>
          </a:p>
          <a:p>
            <a:r>
              <a:rPr lang="pt-BR" dirty="0"/>
              <a:t>Sugere</a:t>
            </a:r>
          </a:p>
          <a:p>
            <a:r>
              <a:rPr lang="pt-BR" dirty="0"/>
              <a:t>Aumentar tubo</a:t>
            </a:r>
          </a:p>
          <a:p>
            <a:r>
              <a:rPr lang="pt-BR" dirty="0"/>
              <a:t>Bola maior</a:t>
            </a:r>
          </a:p>
          <a:p>
            <a:r>
              <a:rPr lang="pt-BR" dirty="0"/>
              <a:t>Maior superfície de incidência do sensor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57</a:t>
            </a:fld>
            <a:endParaRPr lang="pt-BR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5061650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Oscilação causada por sensor</a:t>
            </a:r>
          </a:p>
          <a:p>
            <a:r>
              <a:rPr lang="pt-BR" dirty="0"/>
              <a:t>E por velocidade instável do motor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58</a:t>
            </a:fld>
            <a:endParaRPr lang="pt-BR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1381993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Bateria descarrega</a:t>
            </a:r>
          </a:p>
          <a:p>
            <a:r>
              <a:rPr lang="pt-BR" dirty="0"/>
              <a:t>Muda funcionamento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59</a:t>
            </a:fld>
            <a:endParaRPr lang="pt-BR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7670114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Modelo capaz de lidar com não linearidade</a:t>
            </a:r>
          </a:p>
          <a:p>
            <a:r>
              <a:rPr lang="pt-BR" dirty="0"/>
              <a:t>Controlador capaz de se adaptar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60</a:t>
            </a:fld>
            <a:endParaRPr lang="pt-BR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1512227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Shape 950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51" name="Shape 951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Forças atuantes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lang="pt-BR"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Movimento restrito lateral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lang="pt-BR"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0" name="Shape 150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022262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V ar é uma superfície</a:t>
            </a:r>
            <a:endParaRPr dirty="0"/>
          </a:p>
        </p:txBody>
      </p:sp>
      <p:sp>
        <p:nvSpPr>
          <p:cNvPr id="150" name="Shape 150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096025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Estimando a velocidade do ar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V ar no ponto de equilíbrio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Bolas de peso diferente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Associar a altura e </a:t>
            </a:r>
            <a:r>
              <a:rPr lang="pt-BR" dirty="0" err="1"/>
              <a:t>pwm</a:t>
            </a:r>
            <a:endParaRPr lang="pt-BR" dirty="0"/>
          </a:p>
        </p:txBody>
      </p:sp>
      <p:sp>
        <p:nvSpPr>
          <p:cNvPr id="150" name="Shape 150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646295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Modelo ruim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Resposta inadequada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 err="1"/>
              <a:t>Subamortecido</a:t>
            </a:r>
            <a:r>
              <a:rPr lang="pt-BR" dirty="0"/>
              <a:t> x superamortecido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 err="1"/>
              <a:t>Overshoot</a:t>
            </a:r>
            <a:endParaRPr lang="pt-BR"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lang="pt-BR"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6" name="Shape 246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8000"/>
              <a:buFont typeface="Calibri"/>
              <a:buNone/>
              <a:defRPr sz="80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libri"/>
              <a:buNone/>
              <a:defRPr sz="2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libri"/>
              <a:buNone/>
              <a:defRPr sz="2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libri"/>
              <a:buNone/>
              <a:defRPr sz="2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  <p:cxnSp>
        <p:nvCxnSpPr>
          <p:cNvPr id="22" name="Shape 22"/>
          <p:cNvCxnSpPr/>
          <p:nvPr/>
        </p:nvCxnSpPr>
        <p:spPr>
          <a:xfrm>
            <a:off x="1207658" y="4343400"/>
            <a:ext cx="987552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Vertical Title and Text" type="vertTitleAndTx">
  <p:cSld name="VERTICAL_TITLE_AND_VERTICAL_TEXT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Shape 8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Shape 88"/>
          <p:cNvSpPr txBox="1">
            <a:spLocks noGrp="1"/>
          </p:cNvSpPr>
          <p:nvPr>
            <p:ph type="title"/>
          </p:nvPr>
        </p:nvSpPr>
        <p:spPr>
          <a:xfrm rot="5400000">
            <a:off x="7159401" y="1977801"/>
            <a:ext cx="575989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  <a:defRPr sz="4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9" name="Shape 89"/>
          <p:cNvSpPr txBox="1">
            <a:spLocks noGrp="1"/>
          </p:cNvSpPr>
          <p:nvPr>
            <p:ph type="body" idx="1"/>
          </p:nvPr>
        </p:nvSpPr>
        <p:spPr>
          <a:xfrm rot="5400000">
            <a:off x="1825401" y="-574899"/>
            <a:ext cx="575989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0" rIns="45700" bIns="0" anchor="t" anchorCtr="0"/>
          <a:lstStyle>
            <a:lvl1pPr marL="457200" marR="0" lvl="0" indent="-355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 "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  <a:defRPr sz="1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0" name="Shape 90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1" name="Shape 91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2" name="Shape 92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Content" type="obj">
  <p:cSld name="OBJEC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  <a:defRPr sz="4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/>
          <a:lstStyle>
            <a:lvl1pPr marL="457200" marR="0" lvl="0" indent="-355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 "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  <a:defRPr sz="1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 type="blank">
  <p:cSld name="BLANK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" type="secHead">
  <p:cSld name="SECTION_HEADER">
    <p:bg>
      <p:bgPr>
        <a:solidFill>
          <a:schemeClr val="lt1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 txBox="1"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8000"/>
              <a:buFont typeface="Calibri"/>
              <a:buNone/>
              <a:defRPr sz="80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libri"/>
              <a:buNone/>
              <a:defRPr sz="2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Calibri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400"/>
              <a:buFont typeface="Calibri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  <p:cxnSp>
        <p:nvCxnSpPr>
          <p:cNvPr id="46" name="Shape 46"/>
          <p:cNvCxnSpPr/>
          <p:nvPr/>
        </p:nvCxnSpPr>
        <p:spPr>
          <a:xfrm>
            <a:off x="1207658" y="4343400"/>
            <a:ext cx="987552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mparison" type="twoTxTwoObj">
  <p:cSld name="TWO_OBJECTS_WITH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  <a:defRPr sz="4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L="457200" marR="0" lvl="0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sz="20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  <a:defRPr sz="18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Calibri"/>
              <a:buNone/>
              <a:defRPr sz="16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Calibri"/>
              <a:buNone/>
              <a:defRPr sz="16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Calibri"/>
              <a:buNone/>
              <a:defRPr sz="16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Calibri"/>
              <a:buNone/>
              <a:defRPr sz="16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Calibri"/>
              <a:buNone/>
              <a:defRPr sz="16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600"/>
              <a:buFont typeface="Calibri"/>
              <a:buNone/>
              <a:defRPr sz="16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body" idx="2"/>
          </p:nvPr>
        </p:nvSpPr>
        <p:spPr>
          <a:xfrm>
            <a:off x="1097280" y="2582335"/>
            <a:ext cx="4937760" cy="3286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/>
          <a:lstStyle>
            <a:lvl1pPr marL="457200" marR="0" lvl="0" indent="-355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 "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  <a:defRPr sz="1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body" idx="3"/>
          </p:nvPr>
        </p:nvSpPr>
        <p:spPr>
          <a:xfrm>
            <a:off x="6217920" y="1846052"/>
            <a:ext cx="4937760" cy="736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L="457200" marR="0" lvl="0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sz="20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  <a:defRPr sz="18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Calibri"/>
              <a:buNone/>
              <a:defRPr sz="16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Calibri"/>
              <a:buNone/>
              <a:defRPr sz="16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Calibri"/>
              <a:buNone/>
              <a:defRPr sz="16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Calibri"/>
              <a:buNone/>
              <a:defRPr sz="16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Calibri"/>
              <a:buNone/>
              <a:defRPr sz="16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600"/>
              <a:buFont typeface="Calibri"/>
              <a:buNone/>
              <a:defRPr sz="16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body" idx="4"/>
          </p:nvPr>
        </p:nvSpPr>
        <p:spPr>
          <a:xfrm>
            <a:off x="6217920" y="2582334"/>
            <a:ext cx="4937760" cy="3286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/>
          <a:lstStyle>
            <a:lvl1pPr marL="457200" marR="0" lvl="0" indent="-355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 "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  <a:defRPr sz="1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Only" type="titleOnly">
  <p:cSld name="TITLE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  <a:defRPr sz="4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ntent with Caption" type="objTx">
  <p:cSld name="OBJECT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Shape 63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alibri"/>
              <a:buNone/>
              <a:defRPr sz="3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4800600" y="731520"/>
            <a:ext cx="6492240" cy="52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/>
          <a:lstStyle>
            <a:lvl1pPr marL="457200" marR="0" lvl="0" indent="-355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 "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  <a:defRPr sz="1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6" name="Shape 66"/>
          <p:cNvSpPr txBox="1">
            <a:spLocks noGrp="1"/>
          </p:cNvSpPr>
          <p:nvPr>
            <p:ph type="body" idx="2"/>
          </p:nvPr>
        </p:nvSpPr>
        <p:spPr>
          <a:xfrm>
            <a:off x="457200" y="2926080"/>
            <a:ext cx="3200400" cy="3379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Calibri"/>
              <a:buNone/>
              <a:defRPr sz="15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Calibri"/>
              <a:buNone/>
              <a:defRPr sz="1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dt" idx="10"/>
          </p:nvPr>
        </p:nvSpPr>
        <p:spPr>
          <a:xfrm>
            <a:off x="465512" y="6459785"/>
            <a:ext cx="26185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ftr" idx="11"/>
          </p:nvPr>
        </p:nvSpPr>
        <p:spPr>
          <a:xfrm>
            <a:off x="4800600" y="6459785"/>
            <a:ext cx="4648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5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5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5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5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5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5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5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5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5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icture with Caption" type="picTx">
  <p:cSld name="PICTURE_WITH_CAPTION_TEXT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Shape 72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Shape 73"/>
          <p:cNvSpPr txBox="1"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alibri"/>
              <a:buNone/>
              <a:defRPr sz="3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4" name="Shape 74"/>
          <p:cNvSpPr>
            <a:spLocks noGrp="1"/>
          </p:cNvSpPr>
          <p:nvPr>
            <p:ph type="pic" idx="2"/>
          </p:nvPr>
        </p:nvSpPr>
        <p:spPr>
          <a:xfrm>
            <a:off x="15" y="0"/>
            <a:ext cx="12191985" cy="4915076"/>
          </a:xfrm>
          <a:prstGeom prst="rect">
            <a:avLst/>
          </a:prstGeom>
          <a:solidFill>
            <a:srgbClr val="BECAD4"/>
          </a:solidFill>
          <a:ln>
            <a:noFill/>
          </a:ln>
        </p:spPr>
        <p:txBody>
          <a:bodyPr spcFirstLastPara="1" wrap="square" lIns="457200" tIns="457200" rIns="0" bIns="45700" anchor="t" anchorCtr="0"/>
          <a:lstStyle>
            <a:lvl1pPr marR="0" lvl="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libri"/>
              <a:buNone/>
              <a:defRPr sz="32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alibri"/>
              <a:buNone/>
              <a:defRPr sz="2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libri"/>
              <a:buNone/>
              <a:defRPr sz="2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body" idx="1"/>
          </p:nvPr>
        </p:nvSpPr>
        <p:spPr>
          <a:xfrm>
            <a:off x="1097280" y="5907024"/>
            <a:ext cx="10113264" cy="594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Calibri"/>
              <a:buNone/>
              <a:defRPr sz="15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Calibri"/>
              <a:buNone/>
              <a:defRPr sz="1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8" name="Shape 78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  <a:defRPr sz="4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 rot="5400000">
            <a:off x="4114800" y="-1171786"/>
            <a:ext cx="4023360" cy="100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0" rIns="45700" bIns="0" anchor="t" anchorCtr="0"/>
          <a:lstStyle>
            <a:lvl1pPr marL="457200" marR="0" lvl="0" indent="-355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 "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  <a:defRPr sz="1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2" name="Shape 82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3" name="Shape 83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4" name="Shape 84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  <a:defRPr sz="4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/>
          <a:lstStyle>
            <a:lvl1pPr marL="457200" marR="0" lvl="0" indent="-355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 "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  <a:defRPr sz="1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  <p:cxnSp>
        <p:nvCxnSpPr>
          <p:cNvPr id="15" name="Shape 15"/>
          <p:cNvCxnSpPr/>
          <p:nvPr/>
        </p:nvCxnSpPr>
        <p:spPr>
          <a:xfrm>
            <a:off x="1193532" y="1737845"/>
            <a:ext cx="996696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sv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0" Type="http://schemas.openxmlformats.org/officeDocument/2006/relationships/image" Target="../media/image36.svg"/><Relationship Id="rId4" Type="http://schemas.openxmlformats.org/officeDocument/2006/relationships/image" Target="../media/image30.svg"/><Relationship Id="rId9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38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10" Type="http://schemas.openxmlformats.org/officeDocument/2006/relationships/image" Target="../media/image34.svg"/><Relationship Id="rId4" Type="http://schemas.openxmlformats.org/officeDocument/2006/relationships/image" Target="../media/image39.svg"/><Relationship Id="rId9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38.png"/><Relationship Id="rId7" Type="http://schemas.openxmlformats.org/officeDocument/2006/relationships/image" Target="../media/image29.png"/><Relationship Id="rId12" Type="http://schemas.openxmlformats.org/officeDocument/2006/relationships/image" Target="../media/image19.sv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svg"/><Relationship Id="rId11" Type="http://schemas.openxmlformats.org/officeDocument/2006/relationships/image" Target="../media/image18.png"/><Relationship Id="rId5" Type="http://schemas.openxmlformats.org/officeDocument/2006/relationships/image" Target="../media/image40.png"/><Relationship Id="rId10" Type="http://schemas.openxmlformats.org/officeDocument/2006/relationships/image" Target="../media/image34.svg"/><Relationship Id="rId4" Type="http://schemas.openxmlformats.org/officeDocument/2006/relationships/image" Target="../media/image39.svg"/><Relationship Id="rId9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3" Type="http://schemas.openxmlformats.org/officeDocument/2006/relationships/image" Target="../media/image38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10" Type="http://schemas.openxmlformats.org/officeDocument/2006/relationships/image" Target="../media/image32.svg"/><Relationship Id="rId4" Type="http://schemas.openxmlformats.org/officeDocument/2006/relationships/image" Target="../media/image39.svg"/><Relationship Id="rId9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3" Type="http://schemas.openxmlformats.org/officeDocument/2006/relationships/image" Target="../media/image38.png"/><Relationship Id="rId7" Type="http://schemas.openxmlformats.org/officeDocument/2006/relationships/image" Target="../media/image33.png"/><Relationship Id="rId12" Type="http://schemas.openxmlformats.org/officeDocument/2006/relationships/image" Target="../media/image19.sv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svg"/><Relationship Id="rId11" Type="http://schemas.openxmlformats.org/officeDocument/2006/relationships/image" Target="../media/image18.png"/><Relationship Id="rId5" Type="http://schemas.openxmlformats.org/officeDocument/2006/relationships/image" Target="../media/image42.png"/><Relationship Id="rId10" Type="http://schemas.openxmlformats.org/officeDocument/2006/relationships/image" Target="../media/image32.svg"/><Relationship Id="rId4" Type="http://schemas.openxmlformats.org/officeDocument/2006/relationships/image" Target="../media/image39.svg"/><Relationship Id="rId9" Type="http://schemas.openxmlformats.org/officeDocument/2006/relationships/image" Target="../media/image31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3" Type="http://schemas.openxmlformats.org/officeDocument/2006/relationships/image" Target="../media/image4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10" Type="http://schemas.openxmlformats.org/officeDocument/2006/relationships/image" Target="../media/image41.svg"/><Relationship Id="rId4" Type="http://schemas.openxmlformats.org/officeDocument/2006/relationships/image" Target="../media/image45.svg"/><Relationship Id="rId9" Type="http://schemas.openxmlformats.org/officeDocument/2006/relationships/image" Target="../media/image40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sv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svg"/><Relationship Id="rId5" Type="http://schemas.openxmlformats.org/officeDocument/2006/relationships/image" Target="../media/image48.png"/><Relationship Id="rId10" Type="http://schemas.openxmlformats.org/officeDocument/2006/relationships/image" Target="../media/image53.svg"/><Relationship Id="rId4" Type="http://schemas.openxmlformats.org/officeDocument/2006/relationships/image" Target="../media/image47.svg"/><Relationship Id="rId9" Type="http://schemas.openxmlformats.org/officeDocument/2006/relationships/image" Target="../media/image52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sv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svg"/><Relationship Id="rId5" Type="http://schemas.openxmlformats.org/officeDocument/2006/relationships/image" Target="../media/image56.png"/><Relationship Id="rId4" Type="http://schemas.openxmlformats.org/officeDocument/2006/relationships/image" Target="../media/image55.sv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sv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svg"/><Relationship Id="rId5" Type="http://schemas.openxmlformats.org/officeDocument/2006/relationships/image" Target="../media/image62.png"/><Relationship Id="rId4" Type="http://schemas.openxmlformats.org/officeDocument/2006/relationships/image" Target="../media/image61.sv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sv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svg"/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svg"/><Relationship Id="rId5" Type="http://schemas.openxmlformats.org/officeDocument/2006/relationships/image" Target="../media/image70.png"/><Relationship Id="rId4" Type="http://schemas.openxmlformats.org/officeDocument/2006/relationships/image" Target="../media/image69.svg"/><Relationship Id="rId9" Type="http://schemas.openxmlformats.org/officeDocument/2006/relationships/chart" Target="../charts/char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5.jpe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svg"/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svg"/><Relationship Id="rId5" Type="http://schemas.openxmlformats.org/officeDocument/2006/relationships/image" Target="../media/image76.png"/><Relationship Id="rId4" Type="http://schemas.openxmlformats.org/officeDocument/2006/relationships/image" Target="../media/image75.sv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svg"/><Relationship Id="rId3" Type="http://schemas.openxmlformats.org/officeDocument/2006/relationships/image" Target="../media/image80.png"/><Relationship Id="rId7" Type="http://schemas.openxmlformats.org/officeDocument/2006/relationships/image" Target="../media/image8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svg"/><Relationship Id="rId5" Type="http://schemas.openxmlformats.org/officeDocument/2006/relationships/image" Target="../media/image82.png"/><Relationship Id="rId4" Type="http://schemas.openxmlformats.org/officeDocument/2006/relationships/image" Target="../media/image81.sv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chart" Target="../charts/chart3.xml"/><Relationship Id="rId7" Type="http://schemas.openxmlformats.org/officeDocument/2006/relationships/image" Target="../media/image89.sv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openxmlformats.org/officeDocument/2006/relationships/image" Target="../media/image87.svg"/><Relationship Id="rId4" Type="http://schemas.openxmlformats.org/officeDocument/2006/relationships/image" Target="../media/image86.png"/><Relationship Id="rId9" Type="http://schemas.openxmlformats.org/officeDocument/2006/relationships/image" Target="../media/image91.sv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svg"/><Relationship Id="rId5" Type="http://schemas.openxmlformats.org/officeDocument/2006/relationships/image" Target="../media/image94.png"/><Relationship Id="rId4" Type="http://schemas.openxmlformats.org/officeDocument/2006/relationships/image" Target="../media/image93.sv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svg"/><Relationship Id="rId3" Type="http://schemas.openxmlformats.org/officeDocument/2006/relationships/image" Target="../media/image16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4" Type="http://schemas.openxmlformats.org/officeDocument/2006/relationships/image" Target="../media/image39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5.jpe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sv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svg"/><Relationship Id="rId5" Type="http://schemas.openxmlformats.org/officeDocument/2006/relationships/image" Target="../media/image72.png"/><Relationship Id="rId4" Type="http://schemas.openxmlformats.org/officeDocument/2006/relationships/image" Target="../media/image63.sv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svg"/><Relationship Id="rId5" Type="http://schemas.openxmlformats.org/officeDocument/2006/relationships/image" Target="../media/image78.png"/><Relationship Id="rId4" Type="http://schemas.openxmlformats.org/officeDocument/2006/relationships/image" Target="../media/image85.sv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sv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7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8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00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8.svg"/><Relationship Id="rId10" Type="http://schemas.openxmlformats.org/officeDocument/2006/relationships/image" Target="../media/image15.png"/><Relationship Id="rId4" Type="http://schemas.openxmlformats.org/officeDocument/2006/relationships/image" Target="../media/image7.png"/><Relationship Id="rId9" Type="http://schemas.openxmlformats.org/officeDocument/2006/relationships/image" Target="../media/image1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ctrTitle"/>
          </p:nvPr>
        </p:nvSpPr>
        <p:spPr>
          <a:xfrm>
            <a:off x="1097280" y="758952"/>
            <a:ext cx="10061171" cy="3566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</a:pPr>
            <a:r>
              <a:rPr lang="pt-BR" sz="6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Identificação e Controle de um </a:t>
            </a:r>
            <a:r>
              <a:rPr lang="pt-BR" sz="60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Levitador</a:t>
            </a:r>
            <a:r>
              <a:rPr lang="pt-BR" sz="6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 Ar</a:t>
            </a:r>
            <a:endParaRPr sz="60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Shape 98"/>
          <p:cNvSpPr txBox="1"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974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</a:pPr>
            <a:r>
              <a:rPr lang="pt-BR" sz="2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MATEUS MARTÍNEZ DE LUCENA</a:t>
            </a:r>
            <a:endParaRPr dirty="0"/>
          </a:p>
          <a:p>
            <a:pPr marL="0" marR="0" lvl="0" indent="0" algn="r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Calibri"/>
              <a:buNone/>
            </a:pPr>
            <a:r>
              <a:rPr lang="pt-BR" sz="19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ORIENTADOR: PROF. IURY VALENTE DE BESSA</a:t>
            </a:r>
            <a:endParaRPr dirty="0"/>
          </a:p>
        </p:txBody>
      </p:sp>
      <p:pic>
        <p:nvPicPr>
          <p:cNvPr id="99" name="Shape 9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97280" y="4455620"/>
            <a:ext cx="1284423" cy="13012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2A4506FD-3310-4F6B-818F-72FA3E62C6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2335" y="63724"/>
            <a:ext cx="5029636" cy="125994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20"/>
              <a:buFont typeface="Arial"/>
              <a:buNone/>
            </a:pPr>
            <a:r>
              <a:rPr lang="pt-BR" sz="432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Resposta ao degrau do modelo caixa-cinza</a:t>
            </a:r>
            <a:endParaRPr sz="432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Shape 249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sz="10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Gráfico 2">
            <a:extLst>
              <a:ext uri="{FF2B5EF4-FFF2-40B4-BE49-F238E27FC236}">
                <a16:creationId xmlns:a16="http://schemas.microsoft.com/office/drawing/2014/main" id="{155DA448-2939-4EFB-81C1-D69EB5A1F0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" y="1568653"/>
            <a:ext cx="6096000" cy="2540000"/>
          </a:xfrm>
          <a:prstGeom prst="rect">
            <a:avLst/>
          </a:prstGeom>
        </p:spPr>
      </p:pic>
      <p:pic>
        <p:nvPicPr>
          <p:cNvPr id="4" name="Gráfico 3">
            <a:extLst>
              <a:ext uri="{FF2B5EF4-FFF2-40B4-BE49-F238E27FC236}">
                <a16:creationId xmlns:a16="http://schemas.microsoft.com/office/drawing/2014/main" id="{FA39D29C-ACD5-4791-B280-70361EFBD1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4208821"/>
            <a:ext cx="6096000" cy="2540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20"/>
              <a:buFont typeface="Arial"/>
              <a:buNone/>
            </a:pPr>
            <a:r>
              <a:rPr lang="pt-BR" sz="432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Identificação Caixa Preta</a:t>
            </a:r>
            <a:endParaRPr sz="432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Shape 249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 sz="10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BAABA996-334B-4C7B-A9F8-2DA3C70E1128}"/>
              </a:ext>
            </a:extLst>
          </p:cNvPr>
          <p:cNvSpPr/>
          <p:nvPr/>
        </p:nvSpPr>
        <p:spPr>
          <a:xfrm>
            <a:off x="5298558" y="2249373"/>
            <a:ext cx="1594883" cy="1020725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800" dirty="0"/>
              <a:t>Sistema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396436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20"/>
              <a:buFont typeface="Arial"/>
              <a:buNone/>
            </a:pPr>
            <a:r>
              <a:rPr lang="pt-BR" sz="432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Identificação Caixa Preta</a:t>
            </a:r>
            <a:endParaRPr sz="432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Shape 249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fld>
            <a:endParaRPr sz="10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BAABA996-334B-4C7B-A9F8-2DA3C70E1128}"/>
              </a:ext>
            </a:extLst>
          </p:cNvPr>
          <p:cNvSpPr/>
          <p:nvPr/>
        </p:nvSpPr>
        <p:spPr>
          <a:xfrm>
            <a:off x="5298558" y="2249373"/>
            <a:ext cx="1594883" cy="1020725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800" dirty="0"/>
              <a:t>Sistema</a:t>
            </a:r>
            <a:endParaRPr lang="pt-BR" dirty="0"/>
          </a:p>
        </p:txBody>
      </p:sp>
      <p:sp>
        <p:nvSpPr>
          <p:cNvPr id="2" name="Seta: para a Direita 1">
            <a:extLst>
              <a:ext uri="{FF2B5EF4-FFF2-40B4-BE49-F238E27FC236}">
                <a16:creationId xmlns:a16="http://schemas.microsoft.com/office/drawing/2014/main" id="{9ED08C81-C6DD-4321-8ADB-0CD28781BDC2}"/>
              </a:ext>
            </a:extLst>
          </p:cNvPr>
          <p:cNvSpPr/>
          <p:nvPr/>
        </p:nvSpPr>
        <p:spPr>
          <a:xfrm>
            <a:off x="4075814" y="2424809"/>
            <a:ext cx="1222744" cy="669852"/>
          </a:xfrm>
          <a:prstGeom prst="rightArrow">
            <a:avLst/>
          </a:prstGeom>
          <a:ln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800" dirty="0"/>
              <a:t>Sinal u</a:t>
            </a:r>
          </a:p>
        </p:txBody>
      </p:sp>
    </p:spTree>
    <p:extLst>
      <p:ext uri="{BB962C8B-B14F-4D97-AF65-F5344CB8AC3E}">
        <p14:creationId xmlns:p14="http://schemas.microsoft.com/office/powerpoint/2010/main" val="12926083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20"/>
              <a:buFont typeface="Arial"/>
              <a:buNone/>
            </a:pPr>
            <a:r>
              <a:rPr lang="pt-BR" sz="432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Identificação Caixa Preta</a:t>
            </a:r>
            <a:endParaRPr sz="432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Shape 249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</a:t>
            </a:fld>
            <a:endParaRPr sz="10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BAABA996-334B-4C7B-A9F8-2DA3C70E1128}"/>
              </a:ext>
            </a:extLst>
          </p:cNvPr>
          <p:cNvSpPr/>
          <p:nvPr/>
        </p:nvSpPr>
        <p:spPr>
          <a:xfrm>
            <a:off x="5298558" y="2249373"/>
            <a:ext cx="1594883" cy="1020725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800" dirty="0"/>
              <a:t>Sistema</a:t>
            </a:r>
            <a:endParaRPr lang="pt-BR" dirty="0"/>
          </a:p>
        </p:txBody>
      </p:sp>
      <p:sp>
        <p:nvSpPr>
          <p:cNvPr id="2" name="Seta: para a Direita 1">
            <a:extLst>
              <a:ext uri="{FF2B5EF4-FFF2-40B4-BE49-F238E27FC236}">
                <a16:creationId xmlns:a16="http://schemas.microsoft.com/office/drawing/2014/main" id="{9ED08C81-C6DD-4321-8ADB-0CD28781BDC2}"/>
              </a:ext>
            </a:extLst>
          </p:cNvPr>
          <p:cNvSpPr/>
          <p:nvPr/>
        </p:nvSpPr>
        <p:spPr>
          <a:xfrm>
            <a:off x="4075814" y="2424809"/>
            <a:ext cx="1222744" cy="669852"/>
          </a:xfrm>
          <a:prstGeom prst="rightArrow">
            <a:avLst/>
          </a:prstGeom>
          <a:ln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800" dirty="0"/>
              <a:t>Sinal u</a:t>
            </a:r>
          </a:p>
        </p:txBody>
      </p:sp>
      <p:sp>
        <p:nvSpPr>
          <p:cNvPr id="6" name="Seta: para a Direita 5">
            <a:extLst>
              <a:ext uri="{FF2B5EF4-FFF2-40B4-BE49-F238E27FC236}">
                <a16:creationId xmlns:a16="http://schemas.microsoft.com/office/drawing/2014/main" id="{64DB0D4F-B2CF-4171-9A31-DFF2C2BEF6DB}"/>
              </a:ext>
            </a:extLst>
          </p:cNvPr>
          <p:cNvSpPr/>
          <p:nvPr/>
        </p:nvSpPr>
        <p:spPr>
          <a:xfrm>
            <a:off x="6893441" y="2424809"/>
            <a:ext cx="1222744" cy="669852"/>
          </a:xfrm>
          <a:prstGeom prst="rightArrow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800" dirty="0"/>
              <a:t>Sinal y</a:t>
            </a:r>
          </a:p>
        </p:txBody>
      </p:sp>
    </p:spTree>
    <p:extLst>
      <p:ext uri="{BB962C8B-B14F-4D97-AF65-F5344CB8AC3E}">
        <p14:creationId xmlns:p14="http://schemas.microsoft.com/office/powerpoint/2010/main" val="10437476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20"/>
              <a:buFont typeface="Arial"/>
              <a:buNone/>
            </a:pPr>
            <a:r>
              <a:rPr lang="pt-BR" sz="432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Identificação Caixa Preta</a:t>
            </a:r>
            <a:endParaRPr sz="432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Shape 249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</a:t>
            </a:fld>
            <a:endParaRPr sz="10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BAABA996-334B-4C7B-A9F8-2DA3C70E1128}"/>
              </a:ext>
            </a:extLst>
          </p:cNvPr>
          <p:cNvSpPr/>
          <p:nvPr/>
        </p:nvSpPr>
        <p:spPr>
          <a:xfrm>
            <a:off x="5298558" y="2249373"/>
            <a:ext cx="1594883" cy="1020725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800" dirty="0"/>
              <a:t>Sistema</a:t>
            </a:r>
            <a:endParaRPr lang="pt-BR" dirty="0"/>
          </a:p>
        </p:txBody>
      </p:sp>
      <p:sp>
        <p:nvSpPr>
          <p:cNvPr id="2" name="Seta: para a Direita 1">
            <a:extLst>
              <a:ext uri="{FF2B5EF4-FFF2-40B4-BE49-F238E27FC236}">
                <a16:creationId xmlns:a16="http://schemas.microsoft.com/office/drawing/2014/main" id="{9ED08C81-C6DD-4321-8ADB-0CD28781BDC2}"/>
              </a:ext>
            </a:extLst>
          </p:cNvPr>
          <p:cNvSpPr/>
          <p:nvPr/>
        </p:nvSpPr>
        <p:spPr>
          <a:xfrm>
            <a:off x="4075814" y="2424809"/>
            <a:ext cx="1222744" cy="669852"/>
          </a:xfrm>
          <a:prstGeom prst="rightArrow">
            <a:avLst/>
          </a:prstGeom>
          <a:ln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800" dirty="0"/>
              <a:t>Sinal u</a:t>
            </a:r>
          </a:p>
        </p:txBody>
      </p:sp>
      <p:sp>
        <p:nvSpPr>
          <p:cNvPr id="6" name="Seta: para a Direita 5">
            <a:extLst>
              <a:ext uri="{FF2B5EF4-FFF2-40B4-BE49-F238E27FC236}">
                <a16:creationId xmlns:a16="http://schemas.microsoft.com/office/drawing/2014/main" id="{64DB0D4F-B2CF-4171-9A31-DFF2C2BEF6DB}"/>
              </a:ext>
            </a:extLst>
          </p:cNvPr>
          <p:cNvSpPr/>
          <p:nvPr/>
        </p:nvSpPr>
        <p:spPr>
          <a:xfrm>
            <a:off x="6893441" y="2424809"/>
            <a:ext cx="1222744" cy="669852"/>
          </a:xfrm>
          <a:prstGeom prst="rightArrow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800" dirty="0"/>
              <a:t>Sinal y</a:t>
            </a: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F1DC8F6A-0F4F-4102-A5F2-72B0E4D0415D}"/>
              </a:ext>
            </a:extLst>
          </p:cNvPr>
          <p:cNvSpPr/>
          <p:nvPr/>
        </p:nvSpPr>
        <p:spPr>
          <a:xfrm>
            <a:off x="5177049" y="3429000"/>
            <a:ext cx="1716391" cy="1020725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800" dirty="0"/>
              <a:t>Procedimento</a:t>
            </a:r>
            <a:endParaRPr lang="pt-BR" dirty="0"/>
          </a:p>
        </p:txBody>
      </p:sp>
      <p:cxnSp>
        <p:nvCxnSpPr>
          <p:cNvPr id="10" name="Conector: Angulado 9">
            <a:extLst>
              <a:ext uri="{FF2B5EF4-FFF2-40B4-BE49-F238E27FC236}">
                <a16:creationId xmlns:a16="http://schemas.microsoft.com/office/drawing/2014/main" id="{89C6E6F8-2A69-436B-BAEB-7852C97D126E}"/>
              </a:ext>
            </a:extLst>
          </p:cNvPr>
          <p:cNvCxnSpPr>
            <a:cxnSpLocks/>
            <a:endCxn id="8" idx="1"/>
          </p:cNvCxnSpPr>
          <p:nvPr/>
        </p:nvCxnSpPr>
        <p:spPr>
          <a:xfrm rot="16200000" flipH="1">
            <a:off x="4302289" y="3064603"/>
            <a:ext cx="1033594" cy="71592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Conector: Angulado 11">
            <a:extLst>
              <a:ext uri="{FF2B5EF4-FFF2-40B4-BE49-F238E27FC236}">
                <a16:creationId xmlns:a16="http://schemas.microsoft.com/office/drawing/2014/main" id="{A145DE3D-FAC3-4714-823A-EBE9F575BA7E}"/>
              </a:ext>
            </a:extLst>
          </p:cNvPr>
          <p:cNvCxnSpPr>
            <a:cxnSpLocks/>
            <a:endCxn id="8" idx="3"/>
          </p:cNvCxnSpPr>
          <p:nvPr/>
        </p:nvCxnSpPr>
        <p:spPr>
          <a:xfrm rot="5400000">
            <a:off x="6577421" y="3227397"/>
            <a:ext cx="1027985" cy="39594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15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20"/>
              <a:buFont typeface="Arial"/>
              <a:buNone/>
            </a:pPr>
            <a:r>
              <a:rPr lang="pt-BR" sz="432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Identificação Caixa Preta</a:t>
            </a:r>
            <a:endParaRPr sz="432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Shape 249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</a:t>
            </a:fld>
            <a:endParaRPr sz="10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BAABA996-334B-4C7B-A9F8-2DA3C70E1128}"/>
              </a:ext>
            </a:extLst>
          </p:cNvPr>
          <p:cNvSpPr/>
          <p:nvPr/>
        </p:nvSpPr>
        <p:spPr>
          <a:xfrm>
            <a:off x="5298558" y="2249373"/>
            <a:ext cx="1594883" cy="1020725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800" dirty="0"/>
              <a:t>Sistema</a:t>
            </a:r>
            <a:endParaRPr lang="pt-BR" dirty="0"/>
          </a:p>
        </p:txBody>
      </p:sp>
      <p:sp>
        <p:nvSpPr>
          <p:cNvPr id="2" name="Seta: para a Direita 1">
            <a:extLst>
              <a:ext uri="{FF2B5EF4-FFF2-40B4-BE49-F238E27FC236}">
                <a16:creationId xmlns:a16="http://schemas.microsoft.com/office/drawing/2014/main" id="{9ED08C81-C6DD-4321-8ADB-0CD28781BDC2}"/>
              </a:ext>
            </a:extLst>
          </p:cNvPr>
          <p:cNvSpPr/>
          <p:nvPr/>
        </p:nvSpPr>
        <p:spPr>
          <a:xfrm>
            <a:off x="4075814" y="2424809"/>
            <a:ext cx="1222744" cy="669852"/>
          </a:xfrm>
          <a:prstGeom prst="rightArrow">
            <a:avLst/>
          </a:prstGeom>
          <a:ln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800" dirty="0"/>
              <a:t>Sinal u</a:t>
            </a:r>
          </a:p>
        </p:txBody>
      </p:sp>
      <p:sp>
        <p:nvSpPr>
          <p:cNvPr id="6" name="Seta: para a Direita 5">
            <a:extLst>
              <a:ext uri="{FF2B5EF4-FFF2-40B4-BE49-F238E27FC236}">
                <a16:creationId xmlns:a16="http://schemas.microsoft.com/office/drawing/2014/main" id="{64DB0D4F-B2CF-4171-9A31-DFF2C2BEF6DB}"/>
              </a:ext>
            </a:extLst>
          </p:cNvPr>
          <p:cNvSpPr/>
          <p:nvPr/>
        </p:nvSpPr>
        <p:spPr>
          <a:xfrm>
            <a:off x="6893441" y="2424809"/>
            <a:ext cx="1222744" cy="669852"/>
          </a:xfrm>
          <a:prstGeom prst="rightArrow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800" dirty="0"/>
              <a:t>Sinal y</a:t>
            </a: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F1DC8F6A-0F4F-4102-A5F2-72B0E4D0415D}"/>
              </a:ext>
            </a:extLst>
          </p:cNvPr>
          <p:cNvSpPr/>
          <p:nvPr/>
        </p:nvSpPr>
        <p:spPr>
          <a:xfrm>
            <a:off x="5245289" y="3429000"/>
            <a:ext cx="1716391" cy="1020725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800" dirty="0"/>
              <a:t>Procedimento</a:t>
            </a:r>
            <a:endParaRPr lang="pt-BR" dirty="0"/>
          </a:p>
        </p:txBody>
      </p:sp>
      <p:cxnSp>
        <p:nvCxnSpPr>
          <p:cNvPr id="10" name="Conector: Angulado 9">
            <a:extLst>
              <a:ext uri="{FF2B5EF4-FFF2-40B4-BE49-F238E27FC236}">
                <a16:creationId xmlns:a16="http://schemas.microsoft.com/office/drawing/2014/main" id="{89C6E6F8-2A69-436B-BAEB-7852C97D126E}"/>
              </a:ext>
            </a:extLst>
          </p:cNvPr>
          <p:cNvCxnSpPr>
            <a:cxnSpLocks/>
            <a:endCxn id="8" idx="1"/>
          </p:cNvCxnSpPr>
          <p:nvPr/>
        </p:nvCxnSpPr>
        <p:spPr>
          <a:xfrm rot="16200000" flipH="1">
            <a:off x="4370529" y="3064603"/>
            <a:ext cx="1033594" cy="71592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Conector: Angulado 11">
            <a:extLst>
              <a:ext uri="{FF2B5EF4-FFF2-40B4-BE49-F238E27FC236}">
                <a16:creationId xmlns:a16="http://schemas.microsoft.com/office/drawing/2014/main" id="{A145DE3D-FAC3-4714-823A-EBE9F575BA7E}"/>
              </a:ext>
            </a:extLst>
          </p:cNvPr>
          <p:cNvCxnSpPr>
            <a:cxnSpLocks/>
            <a:endCxn id="8" idx="3"/>
          </p:cNvCxnSpPr>
          <p:nvPr/>
        </p:nvCxnSpPr>
        <p:spPr>
          <a:xfrm rot="5400000">
            <a:off x="6645661" y="3227397"/>
            <a:ext cx="1027985" cy="39594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Seta: para Baixo 3">
            <a:extLst>
              <a:ext uri="{FF2B5EF4-FFF2-40B4-BE49-F238E27FC236}">
                <a16:creationId xmlns:a16="http://schemas.microsoft.com/office/drawing/2014/main" id="{DD965A5E-CE8E-4101-8F18-643F6E595087}"/>
              </a:ext>
            </a:extLst>
          </p:cNvPr>
          <p:cNvSpPr/>
          <p:nvPr/>
        </p:nvSpPr>
        <p:spPr>
          <a:xfrm>
            <a:off x="5792971" y="4467909"/>
            <a:ext cx="606056" cy="646351"/>
          </a:xfrm>
          <a:prstGeom prst="down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584FE643-9BBF-4609-8354-636CF0EE813A}"/>
              </a:ext>
            </a:extLst>
          </p:cNvPr>
          <p:cNvSpPr/>
          <p:nvPr/>
        </p:nvSpPr>
        <p:spPr>
          <a:xfrm>
            <a:off x="5298557" y="5116494"/>
            <a:ext cx="1594883" cy="1020725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800" dirty="0"/>
              <a:t>Modelo</a:t>
            </a:r>
          </a:p>
        </p:txBody>
      </p:sp>
    </p:spTree>
    <p:extLst>
      <p:ext uri="{BB962C8B-B14F-4D97-AF65-F5344CB8AC3E}">
        <p14:creationId xmlns:p14="http://schemas.microsoft.com/office/powerpoint/2010/main" val="22481814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26302D-3564-4B2E-B2D8-67CFE8861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Identificação Caixa Preta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C52AE6E-E30D-46F4-AE20-9B4948CF93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pt-BR" sz="2400" dirty="0"/>
              <a:t>Mínimos quadrados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2400" dirty="0"/>
              <a:t>Subespaços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A9ED7D8F-B707-45A7-8552-8E2D0A5787F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743322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20"/>
              <a:buFont typeface="Arial"/>
              <a:buNone/>
            </a:pPr>
            <a:r>
              <a:rPr lang="pt-BR" sz="432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Identificação  por Mínimos Quadrados</a:t>
            </a:r>
            <a:endParaRPr sz="432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Shape 249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17</a:t>
            </a:fld>
            <a:endParaRPr sz="10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Seta: para a Direita 1">
            <a:extLst>
              <a:ext uri="{FF2B5EF4-FFF2-40B4-BE49-F238E27FC236}">
                <a16:creationId xmlns:a16="http://schemas.microsoft.com/office/drawing/2014/main" id="{9ED08C81-C6DD-4321-8ADB-0CD28781BDC2}"/>
              </a:ext>
            </a:extLst>
          </p:cNvPr>
          <p:cNvSpPr/>
          <p:nvPr/>
        </p:nvSpPr>
        <p:spPr>
          <a:xfrm>
            <a:off x="395532" y="2915740"/>
            <a:ext cx="1222744" cy="669852"/>
          </a:xfrm>
          <a:prstGeom prst="rightArrow">
            <a:avLst/>
          </a:prstGeom>
          <a:ln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800" dirty="0"/>
              <a:t>Sinal u</a:t>
            </a:r>
          </a:p>
        </p:txBody>
      </p:sp>
      <p:sp>
        <p:nvSpPr>
          <p:cNvPr id="6" name="Seta: para a Direita 5">
            <a:extLst>
              <a:ext uri="{FF2B5EF4-FFF2-40B4-BE49-F238E27FC236}">
                <a16:creationId xmlns:a16="http://schemas.microsoft.com/office/drawing/2014/main" id="{64DB0D4F-B2CF-4171-9A31-DFF2C2BEF6DB}"/>
              </a:ext>
            </a:extLst>
          </p:cNvPr>
          <p:cNvSpPr/>
          <p:nvPr/>
        </p:nvSpPr>
        <p:spPr>
          <a:xfrm>
            <a:off x="395532" y="4763973"/>
            <a:ext cx="1222744" cy="669852"/>
          </a:xfrm>
          <a:prstGeom prst="rightArrow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800" dirty="0"/>
              <a:t>Sinal y</a:t>
            </a: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F1DC8F6A-0F4F-4102-A5F2-72B0E4D0415D}"/>
              </a:ext>
            </a:extLst>
          </p:cNvPr>
          <p:cNvSpPr/>
          <p:nvPr/>
        </p:nvSpPr>
        <p:spPr>
          <a:xfrm>
            <a:off x="1618276" y="2086215"/>
            <a:ext cx="8774696" cy="4293319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2000" b="1" dirty="0"/>
              <a:t>Identificação MQ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648285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20"/>
              <a:buFont typeface="Arial"/>
              <a:buNone/>
            </a:pPr>
            <a:r>
              <a:rPr lang="pt-BR" sz="432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Identificação  por Mínimos Quadrados</a:t>
            </a:r>
            <a:endParaRPr sz="432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Shape 249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18</a:t>
            </a:fld>
            <a:endParaRPr sz="10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Seta: para a Direita 1">
            <a:extLst>
              <a:ext uri="{FF2B5EF4-FFF2-40B4-BE49-F238E27FC236}">
                <a16:creationId xmlns:a16="http://schemas.microsoft.com/office/drawing/2014/main" id="{9ED08C81-C6DD-4321-8ADB-0CD28781BDC2}"/>
              </a:ext>
            </a:extLst>
          </p:cNvPr>
          <p:cNvSpPr/>
          <p:nvPr/>
        </p:nvSpPr>
        <p:spPr>
          <a:xfrm>
            <a:off x="395532" y="2915740"/>
            <a:ext cx="1222744" cy="669852"/>
          </a:xfrm>
          <a:prstGeom prst="rightArrow">
            <a:avLst/>
          </a:prstGeom>
          <a:ln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800" dirty="0"/>
              <a:t>Sinal u</a:t>
            </a:r>
          </a:p>
        </p:txBody>
      </p:sp>
      <p:sp>
        <p:nvSpPr>
          <p:cNvPr id="6" name="Seta: para a Direita 5">
            <a:extLst>
              <a:ext uri="{FF2B5EF4-FFF2-40B4-BE49-F238E27FC236}">
                <a16:creationId xmlns:a16="http://schemas.microsoft.com/office/drawing/2014/main" id="{64DB0D4F-B2CF-4171-9A31-DFF2C2BEF6DB}"/>
              </a:ext>
            </a:extLst>
          </p:cNvPr>
          <p:cNvSpPr/>
          <p:nvPr/>
        </p:nvSpPr>
        <p:spPr>
          <a:xfrm>
            <a:off x="395532" y="4763973"/>
            <a:ext cx="1222744" cy="669852"/>
          </a:xfrm>
          <a:prstGeom prst="rightArrow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800" dirty="0"/>
              <a:t>Sinal y</a:t>
            </a: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F1DC8F6A-0F4F-4102-A5F2-72B0E4D0415D}"/>
              </a:ext>
            </a:extLst>
          </p:cNvPr>
          <p:cNvSpPr/>
          <p:nvPr/>
        </p:nvSpPr>
        <p:spPr>
          <a:xfrm>
            <a:off x="1618276" y="2086215"/>
            <a:ext cx="8774696" cy="4293319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2000" b="1" dirty="0"/>
              <a:t>Identificação MQ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4DB374D0-E7CE-43A7-BA8D-B783B74F7762}"/>
                  </a:ext>
                </a:extLst>
              </p:cNvPr>
              <p:cNvSpPr txBox="1"/>
              <p:nvPr/>
            </p:nvSpPr>
            <p:spPr>
              <a:xfrm>
                <a:off x="1951075" y="3944684"/>
                <a:ext cx="1578935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𝜓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=[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𝑌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𝑈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pt-BR" sz="2000" dirty="0"/>
              </a:p>
            </p:txBody>
          </p:sp>
        </mc:Choice>
        <mc:Fallback xmlns="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4DB374D0-E7CE-43A7-BA8D-B783B74F77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1075" y="3944684"/>
                <a:ext cx="1578935" cy="307777"/>
              </a:xfrm>
              <a:prstGeom prst="rect">
                <a:avLst/>
              </a:prstGeom>
              <a:blipFill>
                <a:blip r:embed="rId3"/>
                <a:stretch>
                  <a:fillRect b="-3725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Conector: Angulado 8">
            <a:extLst>
              <a:ext uri="{FF2B5EF4-FFF2-40B4-BE49-F238E27FC236}">
                <a16:creationId xmlns:a16="http://schemas.microsoft.com/office/drawing/2014/main" id="{CA5AB30E-FD02-4909-95A4-EBB3F322F94B}"/>
              </a:ext>
            </a:extLst>
          </p:cNvPr>
          <p:cNvCxnSpPr>
            <a:endCxn id="5" idx="0"/>
          </p:cNvCxnSpPr>
          <p:nvPr/>
        </p:nvCxnSpPr>
        <p:spPr>
          <a:xfrm>
            <a:off x="1618276" y="3250666"/>
            <a:ext cx="1122267" cy="69401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Conector: Angulado 14">
            <a:extLst>
              <a:ext uri="{FF2B5EF4-FFF2-40B4-BE49-F238E27FC236}">
                <a16:creationId xmlns:a16="http://schemas.microsoft.com/office/drawing/2014/main" id="{9A0F4A97-7AFC-4370-8C34-2BB6C6B64235}"/>
              </a:ext>
            </a:extLst>
          </p:cNvPr>
          <p:cNvCxnSpPr>
            <a:endCxn id="5" idx="2"/>
          </p:cNvCxnSpPr>
          <p:nvPr/>
        </p:nvCxnSpPr>
        <p:spPr>
          <a:xfrm flipV="1">
            <a:off x="1618276" y="4252461"/>
            <a:ext cx="1122267" cy="84643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71230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20"/>
              <a:buFont typeface="Arial"/>
              <a:buNone/>
            </a:pPr>
            <a:r>
              <a:rPr lang="pt-BR" sz="432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Identificação  por Mínimos Quadrados</a:t>
            </a:r>
            <a:endParaRPr sz="432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Shape 249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</a:t>
            </a:fld>
            <a:endParaRPr sz="10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Seta: para a Direita 1">
            <a:extLst>
              <a:ext uri="{FF2B5EF4-FFF2-40B4-BE49-F238E27FC236}">
                <a16:creationId xmlns:a16="http://schemas.microsoft.com/office/drawing/2014/main" id="{9ED08C81-C6DD-4321-8ADB-0CD28781BDC2}"/>
              </a:ext>
            </a:extLst>
          </p:cNvPr>
          <p:cNvSpPr/>
          <p:nvPr/>
        </p:nvSpPr>
        <p:spPr>
          <a:xfrm>
            <a:off x="395532" y="2915740"/>
            <a:ext cx="1222744" cy="669852"/>
          </a:xfrm>
          <a:prstGeom prst="rightArrow">
            <a:avLst/>
          </a:prstGeom>
          <a:ln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800" dirty="0"/>
              <a:t>Sinal u</a:t>
            </a:r>
          </a:p>
        </p:txBody>
      </p:sp>
      <p:sp>
        <p:nvSpPr>
          <p:cNvPr id="6" name="Seta: para a Direita 5">
            <a:extLst>
              <a:ext uri="{FF2B5EF4-FFF2-40B4-BE49-F238E27FC236}">
                <a16:creationId xmlns:a16="http://schemas.microsoft.com/office/drawing/2014/main" id="{64DB0D4F-B2CF-4171-9A31-DFF2C2BEF6DB}"/>
              </a:ext>
            </a:extLst>
          </p:cNvPr>
          <p:cNvSpPr/>
          <p:nvPr/>
        </p:nvSpPr>
        <p:spPr>
          <a:xfrm>
            <a:off x="395532" y="4763973"/>
            <a:ext cx="1222744" cy="669852"/>
          </a:xfrm>
          <a:prstGeom prst="rightArrow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800" dirty="0"/>
              <a:t>Sinal y</a:t>
            </a: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F1DC8F6A-0F4F-4102-A5F2-72B0E4D0415D}"/>
              </a:ext>
            </a:extLst>
          </p:cNvPr>
          <p:cNvSpPr/>
          <p:nvPr/>
        </p:nvSpPr>
        <p:spPr>
          <a:xfrm>
            <a:off x="1618276" y="2086215"/>
            <a:ext cx="8774696" cy="4293319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2000" b="1" dirty="0"/>
              <a:t>Identificação MQ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4DB374D0-E7CE-43A7-BA8D-B783B74F7762}"/>
                  </a:ext>
                </a:extLst>
              </p:cNvPr>
              <p:cNvSpPr txBox="1"/>
              <p:nvPr/>
            </p:nvSpPr>
            <p:spPr>
              <a:xfrm>
                <a:off x="1951075" y="3944684"/>
                <a:ext cx="1578935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𝜓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=[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𝑌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𝑈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pt-BR" sz="2000" dirty="0"/>
              </a:p>
            </p:txBody>
          </p:sp>
        </mc:Choice>
        <mc:Fallback xmlns="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4DB374D0-E7CE-43A7-BA8D-B783B74F77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1075" y="3944684"/>
                <a:ext cx="1578935" cy="307777"/>
              </a:xfrm>
              <a:prstGeom prst="rect">
                <a:avLst/>
              </a:prstGeom>
              <a:blipFill>
                <a:blip r:embed="rId3"/>
                <a:stretch>
                  <a:fillRect b="-3725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Conector: Angulado 8">
            <a:extLst>
              <a:ext uri="{FF2B5EF4-FFF2-40B4-BE49-F238E27FC236}">
                <a16:creationId xmlns:a16="http://schemas.microsoft.com/office/drawing/2014/main" id="{CA5AB30E-FD02-4909-95A4-EBB3F322F94B}"/>
              </a:ext>
            </a:extLst>
          </p:cNvPr>
          <p:cNvCxnSpPr>
            <a:endCxn id="5" idx="0"/>
          </p:cNvCxnSpPr>
          <p:nvPr/>
        </p:nvCxnSpPr>
        <p:spPr>
          <a:xfrm>
            <a:off x="1618276" y="3250666"/>
            <a:ext cx="1122267" cy="69401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Conector: Angulado 14">
            <a:extLst>
              <a:ext uri="{FF2B5EF4-FFF2-40B4-BE49-F238E27FC236}">
                <a16:creationId xmlns:a16="http://schemas.microsoft.com/office/drawing/2014/main" id="{9A0F4A97-7AFC-4370-8C34-2BB6C6B64235}"/>
              </a:ext>
            </a:extLst>
          </p:cNvPr>
          <p:cNvCxnSpPr>
            <a:endCxn id="5" idx="2"/>
          </p:cNvCxnSpPr>
          <p:nvPr/>
        </p:nvCxnSpPr>
        <p:spPr>
          <a:xfrm flipV="1">
            <a:off x="1618276" y="4252461"/>
            <a:ext cx="1122267" cy="84643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aixaDeTexto 15">
                <a:extLst>
                  <a:ext uri="{FF2B5EF4-FFF2-40B4-BE49-F238E27FC236}">
                    <a16:creationId xmlns:a16="http://schemas.microsoft.com/office/drawing/2014/main" id="{81CB4918-5E13-46EB-9A7C-A10F0DE77B7B}"/>
                  </a:ext>
                </a:extLst>
              </p:cNvPr>
              <p:cNvSpPr txBox="1"/>
              <p:nvPr/>
            </p:nvSpPr>
            <p:spPr>
              <a:xfrm>
                <a:off x="3963287" y="3944684"/>
                <a:ext cx="115288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pt-B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</m:e>
                        <m:sup>
                          <m:r>
                            <a:rPr lang="pt-B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pt-BR" sz="2000" dirty="0"/>
              </a:p>
            </p:txBody>
          </p:sp>
        </mc:Choice>
        <mc:Fallback xmlns="">
          <p:sp>
            <p:nvSpPr>
              <p:cNvPr id="16" name="CaixaDeTexto 15">
                <a:extLst>
                  <a:ext uri="{FF2B5EF4-FFF2-40B4-BE49-F238E27FC236}">
                    <a16:creationId xmlns:a16="http://schemas.microsoft.com/office/drawing/2014/main" id="{81CB4918-5E13-46EB-9A7C-A10F0DE77B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3287" y="3944684"/>
                <a:ext cx="1152880" cy="307777"/>
              </a:xfrm>
              <a:prstGeom prst="rect">
                <a:avLst/>
              </a:prstGeom>
              <a:blipFill>
                <a:blip r:embed="rId4"/>
                <a:stretch>
                  <a:fillRect l="-4233" r="-4762" b="-3725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Conector de Seta Reta 22">
            <a:extLst>
              <a:ext uri="{FF2B5EF4-FFF2-40B4-BE49-F238E27FC236}">
                <a16:creationId xmlns:a16="http://schemas.microsoft.com/office/drawing/2014/main" id="{485626B5-49D7-452E-AC18-4CDB471B3C71}"/>
              </a:ext>
            </a:extLst>
          </p:cNvPr>
          <p:cNvCxnSpPr>
            <a:endCxn id="16" idx="1"/>
          </p:cNvCxnSpPr>
          <p:nvPr/>
        </p:nvCxnSpPr>
        <p:spPr>
          <a:xfrm flipV="1">
            <a:off x="3317359" y="4098573"/>
            <a:ext cx="645928" cy="55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95446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r>
              <a:rPr lang="pt-BR" sz="4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Motivação</a:t>
            </a:r>
            <a:endParaRPr sz="4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Shape 138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sz="10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26" name="Picture 2" descr="Image result for tunel de vento">
            <a:extLst>
              <a:ext uri="{FF2B5EF4-FFF2-40B4-BE49-F238E27FC236}">
                <a16:creationId xmlns:a16="http://schemas.microsoft.com/office/drawing/2014/main" id="{EE24CFE8-35E9-4917-AD43-6CA602EC12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3415" y="2351063"/>
            <a:ext cx="3445170" cy="2155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tunel de vento">
            <a:extLst>
              <a:ext uri="{FF2B5EF4-FFF2-40B4-BE49-F238E27FC236}">
                <a16:creationId xmlns:a16="http://schemas.microsoft.com/office/drawing/2014/main" id="{8A029DF7-D2F5-4F51-A168-31D5A952DB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326341"/>
            <a:ext cx="4284348" cy="2531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41093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20"/>
              <a:buFont typeface="Arial"/>
              <a:buNone/>
            </a:pPr>
            <a:r>
              <a:rPr lang="pt-BR" sz="432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Identificação  por Mínimos Quadrados</a:t>
            </a:r>
            <a:endParaRPr sz="432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Shape 249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</a:t>
            </a:fld>
            <a:endParaRPr sz="10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Seta: para a Direita 1">
            <a:extLst>
              <a:ext uri="{FF2B5EF4-FFF2-40B4-BE49-F238E27FC236}">
                <a16:creationId xmlns:a16="http://schemas.microsoft.com/office/drawing/2014/main" id="{9ED08C81-C6DD-4321-8ADB-0CD28781BDC2}"/>
              </a:ext>
            </a:extLst>
          </p:cNvPr>
          <p:cNvSpPr/>
          <p:nvPr/>
        </p:nvSpPr>
        <p:spPr>
          <a:xfrm>
            <a:off x="395532" y="2915740"/>
            <a:ext cx="1222744" cy="669852"/>
          </a:xfrm>
          <a:prstGeom prst="rightArrow">
            <a:avLst/>
          </a:prstGeom>
          <a:ln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800" dirty="0"/>
              <a:t>Sinal u</a:t>
            </a:r>
          </a:p>
        </p:txBody>
      </p:sp>
      <p:sp>
        <p:nvSpPr>
          <p:cNvPr id="6" name="Seta: para a Direita 5">
            <a:extLst>
              <a:ext uri="{FF2B5EF4-FFF2-40B4-BE49-F238E27FC236}">
                <a16:creationId xmlns:a16="http://schemas.microsoft.com/office/drawing/2014/main" id="{64DB0D4F-B2CF-4171-9A31-DFF2C2BEF6DB}"/>
              </a:ext>
            </a:extLst>
          </p:cNvPr>
          <p:cNvSpPr/>
          <p:nvPr/>
        </p:nvSpPr>
        <p:spPr>
          <a:xfrm>
            <a:off x="395532" y="4763973"/>
            <a:ext cx="1222744" cy="669852"/>
          </a:xfrm>
          <a:prstGeom prst="rightArrow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800" dirty="0"/>
              <a:t>Sinal y</a:t>
            </a: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F1DC8F6A-0F4F-4102-A5F2-72B0E4D0415D}"/>
              </a:ext>
            </a:extLst>
          </p:cNvPr>
          <p:cNvSpPr/>
          <p:nvPr/>
        </p:nvSpPr>
        <p:spPr>
          <a:xfrm>
            <a:off x="1618276" y="2086215"/>
            <a:ext cx="8774696" cy="4293319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2000" b="1" dirty="0"/>
              <a:t>Identificação MQ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4DB374D0-E7CE-43A7-BA8D-B783B74F7762}"/>
                  </a:ext>
                </a:extLst>
              </p:cNvPr>
              <p:cNvSpPr txBox="1"/>
              <p:nvPr/>
            </p:nvSpPr>
            <p:spPr>
              <a:xfrm>
                <a:off x="1951075" y="3944684"/>
                <a:ext cx="1578935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𝜓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=[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𝑌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𝑈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pt-BR" sz="2000" dirty="0"/>
              </a:p>
            </p:txBody>
          </p:sp>
        </mc:Choice>
        <mc:Fallback xmlns="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4DB374D0-E7CE-43A7-BA8D-B783B74F77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1075" y="3944684"/>
                <a:ext cx="1578935" cy="307777"/>
              </a:xfrm>
              <a:prstGeom prst="rect">
                <a:avLst/>
              </a:prstGeom>
              <a:blipFill>
                <a:blip r:embed="rId3"/>
                <a:stretch>
                  <a:fillRect b="-3725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Conector: Angulado 8">
            <a:extLst>
              <a:ext uri="{FF2B5EF4-FFF2-40B4-BE49-F238E27FC236}">
                <a16:creationId xmlns:a16="http://schemas.microsoft.com/office/drawing/2014/main" id="{CA5AB30E-FD02-4909-95A4-EBB3F322F94B}"/>
              </a:ext>
            </a:extLst>
          </p:cNvPr>
          <p:cNvCxnSpPr>
            <a:endCxn id="5" idx="0"/>
          </p:cNvCxnSpPr>
          <p:nvPr/>
        </p:nvCxnSpPr>
        <p:spPr>
          <a:xfrm>
            <a:off x="1618276" y="3250666"/>
            <a:ext cx="1122267" cy="69401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Conector: Angulado 14">
            <a:extLst>
              <a:ext uri="{FF2B5EF4-FFF2-40B4-BE49-F238E27FC236}">
                <a16:creationId xmlns:a16="http://schemas.microsoft.com/office/drawing/2014/main" id="{9A0F4A97-7AFC-4370-8C34-2BB6C6B64235}"/>
              </a:ext>
            </a:extLst>
          </p:cNvPr>
          <p:cNvCxnSpPr>
            <a:endCxn id="5" idx="2"/>
          </p:cNvCxnSpPr>
          <p:nvPr/>
        </p:nvCxnSpPr>
        <p:spPr>
          <a:xfrm flipV="1">
            <a:off x="1618276" y="4252461"/>
            <a:ext cx="1122267" cy="84643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aixaDeTexto 15">
                <a:extLst>
                  <a:ext uri="{FF2B5EF4-FFF2-40B4-BE49-F238E27FC236}">
                    <a16:creationId xmlns:a16="http://schemas.microsoft.com/office/drawing/2014/main" id="{81CB4918-5E13-46EB-9A7C-A10F0DE77B7B}"/>
                  </a:ext>
                </a:extLst>
              </p:cNvPr>
              <p:cNvSpPr txBox="1"/>
              <p:nvPr/>
            </p:nvSpPr>
            <p:spPr>
              <a:xfrm>
                <a:off x="3963287" y="3944684"/>
                <a:ext cx="115288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pt-B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</m:e>
                        <m:sup>
                          <m:r>
                            <a:rPr lang="pt-B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pt-BR" sz="2000" dirty="0"/>
              </a:p>
            </p:txBody>
          </p:sp>
        </mc:Choice>
        <mc:Fallback xmlns="">
          <p:sp>
            <p:nvSpPr>
              <p:cNvPr id="16" name="CaixaDeTexto 15">
                <a:extLst>
                  <a:ext uri="{FF2B5EF4-FFF2-40B4-BE49-F238E27FC236}">
                    <a16:creationId xmlns:a16="http://schemas.microsoft.com/office/drawing/2014/main" id="{81CB4918-5E13-46EB-9A7C-A10F0DE77B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3287" y="3944684"/>
                <a:ext cx="1152880" cy="307777"/>
              </a:xfrm>
              <a:prstGeom prst="rect">
                <a:avLst/>
              </a:prstGeom>
              <a:blipFill>
                <a:blip r:embed="rId4"/>
                <a:stretch>
                  <a:fillRect l="-4233" r="-4762" b="-3725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Conector de Seta Reta 22">
            <a:extLst>
              <a:ext uri="{FF2B5EF4-FFF2-40B4-BE49-F238E27FC236}">
                <a16:creationId xmlns:a16="http://schemas.microsoft.com/office/drawing/2014/main" id="{485626B5-49D7-452E-AC18-4CDB471B3C71}"/>
              </a:ext>
            </a:extLst>
          </p:cNvPr>
          <p:cNvCxnSpPr>
            <a:endCxn id="16" idx="1"/>
          </p:cNvCxnSpPr>
          <p:nvPr/>
        </p:nvCxnSpPr>
        <p:spPr>
          <a:xfrm flipV="1">
            <a:off x="3317359" y="4098573"/>
            <a:ext cx="645928" cy="55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CaixaDeTexto 23">
                <a:extLst>
                  <a:ext uri="{FF2B5EF4-FFF2-40B4-BE49-F238E27FC236}">
                    <a16:creationId xmlns:a16="http://schemas.microsoft.com/office/drawing/2014/main" id="{8B89C89E-242E-406B-A8EA-805294C0CA97}"/>
                  </a:ext>
                </a:extLst>
              </p:cNvPr>
              <p:cNvSpPr txBox="1"/>
              <p:nvPr/>
            </p:nvSpPr>
            <p:spPr>
              <a:xfrm>
                <a:off x="6472263" y="3849240"/>
                <a:ext cx="2564612" cy="4986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p>
                            <m:s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pt-BR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z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pt-BR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n</m:t>
                              </m:r>
                            </m:sup>
                          </m:sSup>
                          <m:r>
                            <a:rPr lang="pt-BR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θ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p>
                            <m:s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+…+</m:t>
                          </m:r>
                          <m:sSub>
                            <m:sSub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sSup>
                            <m:s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sSup>
                            <m:s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+…+</m:t>
                          </m:r>
                          <m:sSub>
                            <m:sSub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4" name="CaixaDeTexto 23">
                <a:extLst>
                  <a:ext uri="{FF2B5EF4-FFF2-40B4-BE49-F238E27FC236}">
                    <a16:creationId xmlns:a16="http://schemas.microsoft.com/office/drawing/2014/main" id="{8B89C89E-242E-406B-A8EA-805294C0CA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2263" y="3849240"/>
                <a:ext cx="2564612" cy="49866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Conector de Seta Reta 25">
            <a:extLst>
              <a:ext uri="{FF2B5EF4-FFF2-40B4-BE49-F238E27FC236}">
                <a16:creationId xmlns:a16="http://schemas.microsoft.com/office/drawing/2014/main" id="{9CEFD620-BD18-41BD-AE91-0664F4FBDF31}"/>
              </a:ext>
            </a:extLst>
          </p:cNvPr>
          <p:cNvCxnSpPr>
            <a:stCxn id="16" idx="3"/>
          </p:cNvCxnSpPr>
          <p:nvPr/>
        </p:nvCxnSpPr>
        <p:spPr>
          <a:xfrm flipV="1">
            <a:off x="5116167" y="4098572"/>
            <a:ext cx="135609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Conector de Seta Reta 27">
            <a:extLst>
              <a:ext uri="{FF2B5EF4-FFF2-40B4-BE49-F238E27FC236}">
                <a16:creationId xmlns:a16="http://schemas.microsoft.com/office/drawing/2014/main" id="{91536F29-E4C0-4A94-B5EA-B72F690F2D3D}"/>
              </a:ext>
            </a:extLst>
          </p:cNvPr>
          <p:cNvCxnSpPr/>
          <p:nvPr/>
        </p:nvCxnSpPr>
        <p:spPr>
          <a:xfrm>
            <a:off x="9036875" y="4098571"/>
            <a:ext cx="135609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Seta: para a Direita 30">
            <a:extLst>
              <a:ext uri="{FF2B5EF4-FFF2-40B4-BE49-F238E27FC236}">
                <a16:creationId xmlns:a16="http://schemas.microsoft.com/office/drawing/2014/main" id="{41645A90-4E70-4B34-A520-CEC98B7ACCA6}"/>
              </a:ext>
            </a:extLst>
          </p:cNvPr>
          <p:cNvSpPr/>
          <p:nvPr/>
        </p:nvSpPr>
        <p:spPr>
          <a:xfrm>
            <a:off x="10392972" y="3763646"/>
            <a:ext cx="1222744" cy="669852"/>
          </a:xfrm>
          <a:prstGeom prst="rightArrow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800" dirty="0"/>
              <a:t>Modelo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248402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20"/>
              <a:buFont typeface="Arial"/>
              <a:buNone/>
            </a:pPr>
            <a:r>
              <a:rPr lang="pt-BR" sz="432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Identificação  por Subespaços</a:t>
            </a:r>
            <a:endParaRPr sz="432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Shape 249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21</a:t>
            </a:fld>
            <a:endParaRPr sz="10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Seta: para a Direita 1">
            <a:extLst>
              <a:ext uri="{FF2B5EF4-FFF2-40B4-BE49-F238E27FC236}">
                <a16:creationId xmlns:a16="http://schemas.microsoft.com/office/drawing/2014/main" id="{9ED08C81-C6DD-4321-8ADB-0CD28781BDC2}"/>
              </a:ext>
            </a:extLst>
          </p:cNvPr>
          <p:cNvSpPr/>
          <p:nvPr/>
        </p:nvSpPr>
        <p:spPr>
          <a:xfrm>
            <a:off x="395532" y="2915740"/>
            <a:ext cx="1222744" cy="669852"/>
          </a:xfrm>
          <a:prstGeom prst="rightArrow">
            <a:avLst/>
          </a:prstGeom>
          <a:ln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800" dirty="0"/>
              <a:t>Sinal u</a:t>
            </a:r>
          </a:p>
        </p:txBody>
      </p:sp>
      <p:sp>
        <p:nvSpPr>
          <p:cNvPr id="6" name="Seta: para a Direita 5">
            <a:extLst>
              <a:ext uri="{FF2B5EF4-FFF2-40B4-BE49-F238E27FC236}">
                <a16:creationId xmlns:a16="http://schemas.microsoft.com/office/drawing/2014/main" id="{64DB0D4F-B2CF-4171-9A31-DFF2C2BEF6DB}"/>
              </a:ext>
            </a:extLst>
          </p:cNvPr>
          <p:cNvSpPr/>
          <p:nvPr/>
        </p:nvSpPr>
        <p:spPr>
          <a:xfrm>
            <a:off x="395532" y="4763973"/>
            <a:ext cx="1222744" cy="669852"/>
          </a:xfrm>
          <a:prstGeom prst="rightArrow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800" dirty="0"/>
              <a:t>Sinal y</a:t>
            </a: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F1DC8F6A-0F4F-4102-A5F2-72B0E4D0415D}"/>
              </a:ext>
            </a:extLst>
          </p:cNvPr>
          <p:cNvSpPr/>
          <p:nvPr/>
        </p:nvSpPr>
        <p:spPr>
          <a:xfrm>
            <a:off x="1618276" y="2086215"/>
            <a:ext cx="8774696" cy="4293319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2000" b="1" dirty="0"/>
              <a:t>Identificação Subespaços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DF451399-AAC4-4201-AEDC-37F63CF8EDA4}"/>
              </a:ext>
            </a:extLst>
          </p:cNvPr>
          <p:cNvSpPr/>
          <p:nvPr/>
        </p:nvSpPr>
        <p:spPr>
          <a:xfrm>
            <a:off x="1767131" y="2317897"/>
            <a:ext cx="1073889" cy="3870251"/>
          </a:xfrm>
          <a:prstGeom prst="roundRect">
            <a:avLst/>
          </a:prstGeom>
          <a:ln>
            <a:solidFill>
              <a:schemeClr val="accent3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/>
              <a:t>Blocos de </a:t>
            </a:r>
            <a:r>
              <a:rPr lang="pt-BR" dirty="0" err="1"/>
              <a:t>Hankel</a:t>
            </a:r>
            <a:endParaRPr lang="pt-BR" dirty="0"/>
          </a:p>
          <a:p>
            <a:pPr algn="ctr"/>
            <a:endParaRPr lang="pt-BR" dirty="0"/>
          </a:p>
          <a:p>
            <a:pPr algn="ctr"/>
            <a:endParaRPr lang="pt-BR" dirty="0"/>
          </a:p>
          <a:p>
            <a:pPr algn="ctr"/>
            <a:endParaRPr lang="pt-BR" dirty="0"/>
          </a:p>
          <a:p>
            <a:pPr algn="ctr"/>
            <a:endParaRPr lang="pt-BR" dirty="0"/>
          </a:p>
          <a:p>
            <a:pPr algn="ctr"/>
            <a:endParaRPr lang="pt-BR" dirty="0"/>
          </a:p>
          <a:p>
            <a:pPr algn="ctr"/>
            <a:endParaRPr lang="pt-BR" dirty="0"/>
          </a:p>
          <a:p>
            <a:pPr algn="ctr"/>
            <a:endParaRPr lang="pt-BR" dirty="0"/>
          </a:p>
          <a:p>
            <a:pPr algn="ctr"/>
            <a:endParaRPr lang="pt-BR" dirty="0"/>
          </a:p>
          <a:p>
            <a:pPr algn="ctr"/>
            <a:endParaRPr lang="pt-BR" dirty="0"/>
          </a:p>
          <a:p>
            <a:pPr algn="ctr"/>
            <a:endParaRPr lang="pt-BR" dirty="0"/>
          </a:p>
          <a:p>
            <a:pPr algn="ctr"/>
            <a:endParaRPr lang="pt-BR" dirty="0"/>
          </a:p>
          <a:p>
            <a:pPr algn="ctr"/>
            <a:endParaRPr lang="pt-BR" dirty="0"/>
          </a:p>
          <a:p>
            <a:pPr algn="ctr"/>
            <a:endParaRPr lang="pt-BR" dirty="0"/>
          </a:p>
          <a:p>
            <a:pPr algn="ctr"/>
            <a:endParaRPr lang="pt-BR" dirty="0"/>
          </a:p>
          <a:p>
            <a:pPr algn="ctr"/>
            <a:endParaRPr lang="pt-BR" dirty="0"/>
          </a:p>
          <a:p>
            <a:pPr algn="ctr"/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tângulo: Cantos Arredondados 3">
                <a:extLst>
                  <a:ext uri="{FF2B5EF4-FFF2-40B4-BE49-F238E27FC236}">
                    <a16:creationId xmlns:a16="http://schemas.microsoft.com/office/drawing/2014/main" id="{4A5F7EFF-88EB-4E92-AD71-2786DB6F5F5A}"/>
                  </a:ext>
                </a:extLst>
              </p:cNvPr>
              <p:cNvSpPr/>
              <p:nvPr/>
            </p:nvSpPr>
            <p:spPr>
              <a:xfrm>
                <a:off x="1799028" y="2756856"/>
                <a:ext cx="401912" cy="317767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4" name="Retângulo: Cantos Arredondados 3">
                <a:extLst>
                  <a:ext uri="{FF2B5EF4-FFF2-40B4-BE49-F238E27FC236}">
                    <a16:creationId xmlns:a16="http://schemas.microsoft.com/office/drawing/2014/main" id="{4A5F7EFF-88EB-4E92-AD71-2786DB6F5F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9028" y="2756856"/>
                <a:ext cx="401912" cy="317767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tângulo: Cantos Arredondados 18">
                <a:extLst>
                  <a:ext uri="{FF2B5EF4-FFF2-40B4-BE49-F238E27FC236}">
                    <a16:creationId xmlns:a16="http://schemas.microsoft.com/office/drawing/2014/main" id="{1DF1D3A1-4D3E-4107-B48E-3276411CD6BE}"/>
                  </a:ext>
                </a:extLst>
              </p:cNvPr>
              <p:cNvSpPr/>
              <p:nvPr/>
            </p:nvSpPr>
            <p:spPr>
              <a:xfrm>
                <a:off x="1799028" y="3423478"/>
                <a:ext cx="401912" cy="317767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9" name="Retângulo: Cantos Arredondados 18">
                <a:extLst>
                  <a:ext uri="{FF2B5EF4-FFF2-40B4-BE49-F238E27FC236}">
                    <a16:creationId xmlns:a16="http://schemas.microsoft.com/office/drawing/2014/main" id="{1DF1D3A1-4D3E-4107-B48E-3276411CD6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9028" y="3423478"/>
                <a:ext cx="401912" cy="317767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Conector: Angulado 9">
            <a:extLst>
              <a:ext uri="{FF2B5EF4-FFF2-40B4-BE49-F238E27FC236}">
                <a16:creationId xmlns:a16="http://schemas.microsoft.com/office/drawing/2014/main" id="{512B94BE-DC0E-4E4C-A2EA-C7C23CA53F00}"/>
              </a:ext>
            </a:extLst>
          </p:cNvPr>
          <p:cNvCxnSpPr>
            <a:endCxn id="4" idx="2"/>
          </p:cNvCxnSpPr>
          <p:nvPr/>
        </p:nvCxnSpPr>
        <p:spPr>
          <a:xfrm flipV="1">
            <a:off x="1618276" y="3074623"/>
            <a:ext cx="381708" cy="17604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Conector: Angulado 11">
            <a:extLst>
              <a:ext uri="{FF2B5EF4-FFF2-40B4-BE49-F238E27FC236}">
                <a16:creationId xmlns:a16="http://schemas.microsoft.com/office/drawing/2014/main" id="{40CEF825-8CBC-491B-A478-916ED2C3DCC5}"/>
              </a:ext>
            </a:extLst>
          </p:cNvPr>
          <p:cNvCxnSpPr>
            <a:endCxn id="19" idx="0"/>
          </p:cNvCxnSpPr>
          <p:nvPr/>
        </p:nvCxnSpPr>
        <p:spPr>
          <a:xfrm>
            <a:off x="1618276" y="3250666"/>
            <a:ext cx="381708" cy="17281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tângulo: Cantos Arredondados 24">
                <a:extLst>
                  <a:ext uri="{FF2B5EF4-FFF2-40B4-BE49-F238E27FC236}">
                    <a16:creationId xmlns:a16="http://schemas.microsoft.com/office/drawing/2014/main" id="{90D2BA64-6F60-4D7C-91A5-B8DC3DA0008D}"/>
                  </a:ext>
                </a:extLst>
              </p:cNvPr>
              <p:cNvSpPr/>
              <p:nvPr/>
            </p:nvSpPr>
            <p:spPr>
              <a:xfrm>
                <a:off x="1799028" y="4605089"/>
                <a:ext cx="401912" cy="317767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5" name="Retângulo: Cantos Arredondados 24">
                <a:extLst>
                  <a:ext uri="{FF2B5EF4-FFF2-40B4-BE49-F238E27FC236}">
                    <a16:creationId xmlns:a16="http://schemas.microsoft.com/office/drawing/2014/main" id="{90D2BA64-6F60-4D7C-91A5-B8DC3DA0008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9028" y="4605089"/>
                <a:ext cx="401912" cy="317767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tângulo: Cantos Arredondados 26">
                <a:extLst>
                  <a:ext uri="{FF2B5EF4-FFF2-40B4-BE49-F238E27FC236}">
                    <a16:creationId xmlns:a16="http://schemas.microsoft.com/office/drawing/2014/main" id="{EB93BEB1-6B47-4E25-8CDD-300AB7D58D1E}"/>
                  </a:ext>
                </a:extLst>
              </p:cNvPr>
              <p:cNvSpPr/>
              <p:nvPr/>
            </p:nvSpPr>
            <p:spPr>
              <a:xfrm>
                <a:off x="1799028" y="5271711"/>
                <a:ext cx="401912" cy="317767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7" name="Retângulo: Cantos Arredondados 26">
                <a:extLst>
                  <a:ext uri="{FF2B5EF4-FFF2-40B4-BE49-F238E27FC236}">
                    <a16:creationId xmlns:a16="http://schemas.microsoft.com/office/drawing/2014/main" id="{EB93BEB1-6B47-4E25-8CDD-300AB7D58D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9028" y="5271711"/>
                <a:ext cx="401912" cy="317767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Conector: Angulado 21">
            <a:extLst>
              <a:ext uri="{FF2B5EF4-FFF2-40B4-BE49-F238E27FC236}">
                <a16:creationId xmlns:a16="http://schemas.microsoft.com/office/drawing/2014/main" id="{5D272991-C785-4044-91D9-04CE6D4F61A1}"/>
              </a:ext>
            </a:extLst>
          </p:cNvPr>
          <p:cNvCxnSpPr>
            <a:stCxn id="6" idx="3"/>
            <a:endCxn id="25" idx="2"/>
          </p:cNvCxnSpPr>
          <p:nvPr/>
        </p:nvCxnSpPr>
        <p:spPr>
          <a:xfrm flipV="1">
            <a:off x="1618276" y="4922856"/>
            <a:ext cx="381708" cy="17604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Conector: Angulado 29">
            <a:extLst>
              <a:ext uri="{FF2B5EF4-FFF2-40B4-BE49-F238E27FC236}">
                <a16:creationId xmlns:a16="http://schemas.microsoft.com/office/drawing/2014/main" id="{74CE0964-375C-48EF-8001-98CA7A6BCBC9}"/>
              </a:ext>
            </a:extLst>
          </p:cNvPr>
          <p:cNvCxnSpPr>
            <a:stCxn id="6" idx="3"/>
            <a:endCxn id="27" idx="0"/>
          </p:cNvCxnSpPr>
          <p:nvPr/>
        </p:nvCxnSpPr>
        <p:spPr>
          <a:xfrm>
            <a:off x="1618276" y="5098899"/>
            <a:ext cx="381708" cy="17281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56336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20"/>
              <a:buFont typeface="Arial"/>
              <a:buNone/>
            </a:pPr>
            <a:r>
              <a:rPr lang="pt-BR" sz="432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Identificação  por Subespaços</a:t>
            </a:r>
            <a:endParaRPr sz="432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Shape 249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22</a:t>
            </a:fld>
            <a:endParaRPr sz="10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Seta: para a Direita 1">
            <a:extLst>
              <a:ext uri="{FF2B5EF4-FFF2-40B4-BE49-F238E27FC236}">
                <a16:creationId xmlns:a16="http://schemas.microsoft.com/office/drawing/2014/main" id="{9ED08C81-C6DD-4321-8ADB-0CD28781BDC2}"/>
              </a:ext>
            </a:extLst>
          </p:cNvPr>
          <p:cNvSpPr/>
          <p:nvPr/>
        </p:nvSpPr>
        <p:spPr>
          <a:xfrm>
            <a:off x="395532" y="2915740"/>
            <a:ext cx="1222744" cy="669852"/>
          </a:xfrm>
          <a:prstGeom prst="rightArrow">
            <a:avLst/>
          </a:prstGeom>
          <a:ln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800" dirty="0"/>
              <a:t>Sinal u</a:t>
            </a:r>
          </a:p>
        </p:txBody>
      </p:sp>
      <p:sp>
        <p:nvSpPr>
          <p:cNvPr id="6" name="Seta: para a Direita 5">
            <a:extLst>
              <a:ext uri="{FF2B5EF4-FFF2-40B4-BE49-F238E27FC236}">
                <a16:creationId xmlns:a16="http://schemas.microsoft.com/office/drawing/2014/main" id="{64DB0D4F-B2CF-4171-9A31-DFF2C2BEF6DB}"/>
              </a:ext>
            </a:extLst>
          </p:cNvPr>
          <p:cNvSpPr/>
          <p:nvPr/>
        </p:nvSpPr>
        <p:spPr>
          <a:xfrm>
            <a:off x="395532" y="4763973"/>
            <a:ext cx="1222744" cy="669852"/>
          </a:xfrm>
          <a:prstGeom prst="rightArrow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800" dirty="0"/>
              <a:t>Sinal y</a:t>
            </a: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F1DC8F6A-0F4F-4102-A5F2-72B0E4D0415D}"/>
              </a:ext>
            </a:extLst>
          </p:cNvPr>
          <p:cNvSpPr/>
          <p:nvPr/>
        </p:nvSpPr>
        <p:spPr>
          <a:xfrm>
            <a:off x="1618276" y="2086215"/>
            <a:ext cx="8774696" cy="4293319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2000" b="1" dirty="0"/>
              <a:t>Identificação Subespaços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DF451399-AAC4-4201-AEDC-37F63CF8EDA4}"/>
              </a:ext>
            </a:extLst>
          </p:cNvPr>
          <p:cNvSpPr/>
          <p:nvPr/>
        </p:nvSpPr>
        <p:spPr>
          <a:xfrm>
            <a:off x="1767131" y="2317897"/>
            <a:ext cx="1073889" cy="3870251"/>
          </a:xfrm>
          <a:prstGeom prst="roundRect">
            <a:avLst/>
          </a:prstGeom>
          <a:ln>
            <a:solidFill>
              <a:schemeClr val="accent3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/>
              <a:t>Blocos de </a:t>
            </a:r>
            <a:r>
              <a:rPr lang="pt-BR" dirty="0" err="1"/>
              <a:t>Hankel</a:t>
            </a:r>
            <a:endParaRPr lang="pt-BR" dirty="0"/>
          </a:p>
          <a:p>
            <a:pPr algn="ctr"/>
            <a:endParaRPr lang="pt-BR" dirty="0"/>
          </a:p>
          <a:p>
            <a:pPr algn="ctr"/>
            <a:endParaRPr lang="pt-BR" dirty="0"/>
          </a:p>
          <a:p>
            <a:pPr algn="ctr"/>
            <a:endParaRPr lang="pt-BR" dirty="0"/>
          </a:p>
          <a:p>
            <a:pPr algn="ctr"/>
            <a:endParaRPr lang="pt-BR" dirty="0"/>
          </a:p>
          <a:p>
            <a:pPr algn="ctr"/>
            <a:endParaRPr lang="pt-BR" dirty="0"/>
          </a:p>
          <a:p>
            <a:pPr algn="ctr"/>
            <a:endParaRPr lang="pt-BR" dirty="0"/>
          </a:p>
          <a:p>
            <a:pPr algn="ctr"/>
            <a:endParaRPr lang="pt-BR" dirty="0"/>
          </a:p>
          <a:p>
            <a:pPr algn="ctr"/>
            <a:endParaRPr lang="pt-BR" dirty="0"/>
          </a:p>
          <a:p>
            <a:pPr algn="ctr"/>
            <a:endParaRPr lang="pt-BR" dirty="0"/>
          </a:p>
          <a:p>
            <a:pPr algn="ctr"/>
            <a:endParaRPr lang="pt-BR" dirty="0"/>
          </a:p>
          <a:p>
            <a:pPr algn="ctr"/>
            <a:endParaRPr lang="pt-BR" dirty="0"/>
          </a:p>
          <a:p>
            <a:pPr algn="ctr"/>
            <a:endParaRPr lang="pt-BR" dirty="0"/>
          </a:p>
          <a:p>
            <a:pPr algn="ctr"/>
            <a:endParaRPr lang="pt-BR" dirty="0"/>
          </a:p>
          <a:p>
            <a:pPr algn="ctr"/>
            <a:endParaRPr lang="pt-BR" dirty="0"/>
          </a:p>
          <a:p>
            <a:pPr algn="ctr"/>
            <a:endParaRPr lang="pt-BR" dirty="0"/>
          </a:p>
          <a:p>
            <a:pPr algn="ctr"/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tângulo: Cantos Arredondados 3">
                <a:extLst>
                  <a:ext uri="{FF2B5EF4-FFF2-40B4-BE49-F238E27FC236}">
                    <a16:creationId xmlns:a16="http://schemas.microsoft.com/office/drawing/2014/main" id="{4A5F7EFF-88EB-4E92-AD71-2786DB6F5F5A}"/>
                  </a:ext>
                </a:extLst>
              </p:cNvPr>
              <p:cNvSpPr/>
              <p:nvPr/>
            </p:nvSpPr>
            <p:spPr>
              <a:xfrm>
                <a:off x="1799028" y="2756856"/>
                <a:ext cx="401912" cy="317767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4" name="Retângulo: Cantos Arredondados 3">
                <a:extLst>
                  <a:ext uri="{FF2B5EF4-FFF2-40B4-BE49-F238E27FC236}">
                    <a16:creationId xmlns:a16="http://schemas.microsoft.com/office/drawing/2014/main" id="{4A5F7EFF-88EB-4E92-AD71-2786DB6F5F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9028" y="2756856"/>
                <a:ext cx="401912" cy="317767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tângulo: Cantos Arredondados 18">
                <a:extLst>
                  <a:ext uri="{FF2B5EF4-FFF2-40B4-BE49-F238E27FC236}">
                    <a16:creationId xmlns:a16="http://schemas.microsoft.com/office/drawing/2014/main" id="{1DF1D3A1-4D3E-4107-B48E-3276411CD6BE}"/>
                  </a:ext>
                </a:extLst>
              </p:cNvPr>
              <p:cNvSpPr/>
              <p:nvPr/>
            </p:nvSpPr>
            <p:spPr>
              <a:xfrm>
                <a:off x="1799028" y="3423478"/>
                <a:ext cx="401912" cy="317767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9" name="Retângulo: Cantos Arredondados 18">
                <a:extLst>
                  <a:ext uri="{FF2B5EF4-FFF2-40B4-BE49-F238E27FC236}">
                    <a16:creationId xmlns:a16="http://schemas.microsoft.com/office/drawing/2014/main" id="{1DF1D3A1-4D3E-4107-B48E-3276411CD6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9028" y="3423478"/>
                <a:ext cx="401912" cy="317767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Conector: Angulado 9">
            <a:extLst>
              <a:ext uri="{FF2B5EF4-FFF2-40B4-BE49-F238E27FC236}">
                <a16:creationId xmlns:a16="http://schemas.microsoft.com/office/drawing/2014/main" id="{512B94BE-DC0E-4E4C-A2EA-C7C23CA53F00}"/>
              </a:ext>
            </a:extLst>
          </p:cNvPr>
          <p:cNvCxnSpPr>
            <a:endCxn id="4" idx="2"/>
          </p:cNvCxnSpPr>
          <p:nvPr/>
        </p:nvCxnSpPr>
        <p:spPr>
          <a:xfrm flipV="1">
            <a:off x="1618276" y="3074623"/>
            <a:ext cx="381708" cy="17604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Conector: Angulado 11">
            <a:extLst>
              <a:ext uri="{FF2B5EF4-FFF2-40B4-BE49-F238E27FC236}">
                <a16:creationId xmlns:a16="http://schemas.microsoft.com/office/drawing/2014/main" id="{40CEF825-8CBC-491B-A478-916ED2C3DCC5}"/>
              </a:ext>
            </a:extLst>
          </p:cNvPr>
          <p:cNvCxnSpPr>
            <a:endCxn id="19" idx="0"/>
          </p:cNvCxnSpPr>
          <p:nvPr/>
        </p:nvCxnSpPr>
        <p:spPr>
          <a:xfrm>
            <a:off x="1618276" y="3250666"/>
            <a:ext cx="381708" cy="17281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tângulo: Cantos Arredondados 24">
                <a:extLst>
                  <a:ext uri="{FF2B5EF4-FFF2-40B4-BE49-F238E27FC236}">
                    <a16:creationId xmlns:a16="http://schemas.microsoft.com/office/drawing/2014/main" id="{90D2BA64-6F60-4D7C-91A5-B8DC3DA0008D}"/>
                  </a:ext>
                </a:extLst>
              </p:cNvPr>
              <p:cNvSpPr/>
              <p:nvPr/>
            </p:nvSpPr>
            <p:spPr>
              <a:xfrm>
                <a:off x="1799028" y="4605089"/>
                <a:ext cx="401912" cy="317767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5" name="Retângulo: Cantos Arredondados 24">
                <a:extLst>
                  <a:ext uri="{FF2B5EF4-FFF2-40B4-BE49-F238E27FC236}">
                    <a16:creationId xmlns:a16="http://schemas.microsoft.com/office/drawing/2014/main" id="{90D2BA64-6F60-4D7C-91A5-B8DC3DA0008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9028" y="4605089"/>
                <a:ext cx="401912" cy="317767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tângulo: Cantos Arredondados 26">
                <a:extLst>
                  <a:ext uri="{FF2B5EF4-FFF2-40B4-BE49-F238E27FC236}">
                    <a16:creationId xmlns:a16="http://schemas.microsoft.com/office/drawing/2014/main" id="{EB93BEB1-6B47-4E25-8CDD-300AB7D58D1E}"/>
                  </a:ext>
                </a:extLst>
              </p:cNvPr>
              <p:cNvSpPr/>
              <p:nvPr/>
            </p:nvSpPr>
            <p:spPr>
              <a:xfrm>
                <a:off x="1799028" y="5271711"/>
                <a:ext cx="401912" cy="317767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7" name="Retângulo: Cantos Arredondados 26">
                <a:extLst>
                  <a:ext uri="{FF2B5EF4-FFF2-40B4-BE49-F238E27FC236}">
                    <a16:creationId xmlns:a16="http://schemas.microsoft.com/office/drawing/2014/main" id="{EB93BEB1-6B47-4E25-8CDD-300AB7D58D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9028" y="5271711"/>
                <a:ext cx="401912" cy="317767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Conector: Angulado 21">
            <a:extLst>
              <a:ext uri="{FF2B5EF4-FFF2-40B4-BE49-F238E27FC236}">
                <a16:creationId xmlns:a16="http://schemas.microsoft.com/office/drawing/2014/main" id="{5D272991-C785-4044-91D9-04CE6D4F61A1}"/>
              </a:ext>
            </a:extLst>
          </p:cNvPr>
          <p:cNvCxnSpPr>
            <a:stCxn id="6" idx="3"/>
            <a:endCxn id="25" idx="2"/>
          </p:cNvCxnSpPr>
          <p:nvPr/>
        </p:nvCxnSpPr>
        <p:spPr>
          <a:xfrm flipV="1">
            <a:off x="1618276" y="4922856"/>
            <a:ext cx="381708" cy="17604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Conector: Angulado 29">
            <a:extLst>
              <a:ext uri="{FF2B5EF4-FFF2-40B4-BE49-F238E27FC236}">
                <a16:creationId xmlns:a16="http://schemas.microsoft.com/office/drawing/2014/main" id="{74CE0964-375C-48EF-8001-98CA7A6BCBC9}"/>
              </a:ext>
            </a:extLst>
          </p:cNvPr>
          <p:cNvCxnSpPr>
            <a:stCxn id="6" idx="3"/>
            <a:endCxn id="27" idx="0"/>
          </p:cNvCxnSpPr>
          <p:nvPr/>
        </p:nvCxnSpPr>
        <p:spPr>
          <a:xfrm>
            <a:off x="1618276" y="5098899"/>
            <a:ext cx="381708" cy="17281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tângulo: Cantos Arredondados 34">
                <a:extLst>
                  <a:ext uri="{FF2B5EF4-FFF2-40B4-BE49-F238E27FC236}">
                    <a16:creationId xmlns:a16="http://schemas.microsoft.com/office/drawing/2014/main" id="{90956BA9-5C83-47C9-87F1-FAD48D6C771E}"/>
                  </a:ext>
                </a:extLst>
              </p:cNvPr>
              <p:cNvSpPr/>
              <p:nvPr/>
            </p:nvSpPr>
            <p:spPr>
              <a:xfrm>
                <a:off x="2332265" y="4014118"/>
                <a:ext cx="401912" cy="317767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35" name="Retângulo: Cantos Arredondados 34">
                <a:extLst>
                  <a:ext uri="{FF2B5EF4-FFF2-40B4-BE49-F238E27FC236}">
                    <a16:creationId xmlns:a16="http://schemas.microsoft.com/office/drawing/2014/main" id="{90956BA9-5C83-47C9-87F1-FAD48D6C77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2265" y="4014118"/>
                <a:ext cx="401912" cy="317767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6" name="Conector: Angulado 225">
            <a:extLst>
              <a:ext uri="{FF2B5EF4-FFF2-40B4-BE49-F238E27FC236}">
                <a16:creationId xmlns:a16="http://schemas.microsoft.com/office/drawing/2014/main" id="{CC3E2FD1-1CAF-4AEF-BE9E-3CB89391E2D2}"/>
              </a:ext>
            </a:extLst>
          </p:cNvPr>
          <p:cNvCxnSpPr>
            <a:stCxn id="4" idx="3"/>
            <a:endCxn id="35" idx="0"/>
          </p:cNvCxnSpPr>
          <p:nvPr/>
        </p:nvCxnSpPr>
        <p:spPr>
          <a:xfrm>
            <a:off x="2200940" y="2915740"/>
            <a:ext cx="332281" cy="109837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8" name="Conector: Angulado 227">
            <a:extLst>
              <a:ext uri="{FF2B5EF4-FFF2-40B4-BE49-F238E27FC236}">
                <a16:creationId xmlns:a16="http://schemas.microsoft.com/office/drawing/2014/main" id="{8366776A-E464-445E-B259-CEF00452EE8B}"/>
              </a:ext>
            </a:extLst>
          </p:cNvPr>
          <p:cNvCxnSpPr>
            <a:stCxn id="25" idx="3"/>
            <a:endCxn id="35" idx="2"/>
          </p:cNvCxnSpPr>
          <p:nvPr/>
        </p:nvCxnSpPr>
        <p:spPr>
          <a:xfrm flipV="1">
            <a:off x="2200940" y="4331885"/>
            <a:ext cx="332281" cy="43208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98713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20"/>
              <a:buFont typeface="Arial"/>
              <a:buNone/>
            </a:pPr>
            <a:r>
              <a:rPr lang="pt-BR" sz="432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Identificação  por Subespaços</a:t>
            </a:r>
            <a:endParaRPr sz="432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Shape 249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23</a:t>
            </a:fld>
            <a:endParaRPr sz="10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Seta: para a Direita 1">
            <a:extLst>
              <a:ext uri="{FF2B5EF4-FFF2-40B4-BE49-F238E27FC236}">
                <a16:creationId xmlns:a16="http://schemas.microsoft.com/office/drawing/2014/main" id="{9ED08C81-C6DD-4321-8ADB-0CD28781BDC2}"/>
              </a:ext>
            </a:extLst>
          </p:cNvPr>
          <p:cNvSpPr/>
          <p:nvPr/>
        </p:nvSpPr>
        <p:spPr>
          <a:xfrm>
            <a:off x="395532" y="2915740"/>
            <a:ext cx="1222744" cy="669852"/>
          </a:xfrm>
          <a:prstGeom prst="rightArrow">
            <a:avLst/>
          </a:prstGeom>
          <a:ln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800" dirty="0"/>
              <a:t>Sinal u</a:t>
            </a:r>
          </a:p>
        </p:txBody>
      </p:sp>
      <p:sp>
        <p:nvSpPr>
          <p:cNvPr id="6" name="Seta: para a Direita 5">
            <a:extLst>
              <a:ext uri="{FF2B5EF4-FFF2-40B4-BE49-F238E27FC236}">
                <a16:creationId xmlns:a16="http://schemas.microsoft.com/office/drawing/2014/main" id="{64DB0D4F-B2CF-4171-9A31-DFF2C2BEF6DB}"/>
              </a:ext>
            </a:extLst>
          </p:cNvPr>
          <p:cNvSpPr/>
          <p:nvPr/>
        </p:nvSpPr>
        <p:spPr>
          <a:xfrm>
            <a:off x="395532" y="4763973"/>
            <a:ext cx="1222744" cy="669852"/>
          </a:xfrm>
          <a:prstGeom prst="rightArrow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800" dirty="0"/>
              <a:t>Sinal y</a:t>
            </a: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F1DC8F6A-0F4F-4102-A5F2-72B0E4D0415D}"/>
              </a:ext>
            </a:extLst>
          </p:cNvPr>
          <p:cNvSpPr/>
          <p:nvPr/>
        </p:nvSpPr>
        <p:spPr>
          <a:xfrm>
            <a:off x="1618276" y="2086215"/>
            <a:ext cx="8774696" cy="4293319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2000" b="1" dirty="0"/>
              <a:t>Identificação Subespaços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DF451399-AAC4-4201-AEDC-37F63CF8EDA4}"/>
              </a:ext>
            </a:extLst>
          </p:cNvPr>
          <p:cNvSpPr/>
          <p:nvPr/>
        </p:nvSpPr>
        <p:spPr>
          <a:xfrm>
            <a:off x="1767131" y="2317897"/>
            <a:ext cx="1073889" cy="3870251"/>
          </a:xfrm>
          <a:prstGeom prst="roundRect">
            <a:avLst/>
          </a:prstGeom>
          <a:ln>
            <a:solidFill>
              <a:schemeClr val="accent3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/>
              <a:t>Blocos de </a:t>
            </a:r>
            <a:r>
              <a:rPr lang="pt-BR" dirty="0" err="1"/>
              <a:t>Hankel</a:t>
            </a:r>
            <a:endParaRPr lang="pt-BR" dirty="0"/>
          </a:p>
          <a:p>
            <a:pPr algn="ctr"/>
            <a:endParaRPr lang="pt-BR" dirty="0"/>
          </a:p>
          <a:p>
            <a:pPr algn="ctr"/>
            <a:endParaRPr lang="pt-BR" dirty="0"/>
          </a:p>
          <a:p>
            <a:pPr algn="ctr"/>
            <a:endParaRPr lang="pt-BR" dirty="0"/>
          </a:p>
          <a:p>
            <a:pPr algn="ctr"/>
            <a:endParaRPr lang="pt-BR" dirty="0"/>
          </a:p>
          <a:p>
            <a:pPr algn="ctr"/>
            <a:endParaRPr lang="pt-BR" dirty="0"/>
          </a:p>
          <a:p>
            <a:pPr algn="ctr"/>
            <a:endParaRPr lang="pt-BR" dirty="0"/>
          </a:p>
          <a:p>
            <a:pPr algn="ctr"/>
            <a:endParaRPr lang="pt-BR" dirty="0"/>
          </a:p>
          <a:p>
            <a:pPr algn="ctr"/>
            <a:endParaRPr lang="pt-BR" dirty="0"/>
          </a:p>
          <a:p>
            <a:pPr algn="ctr"/>
            <a:endParaRPr lang="pt-BR" dirty="0"/>
          </a:p>
          <a:p>
            <a:pPr algn="ctr"/>
            <a:endParaRPr lang="pt-BR" dirty="0"/>
          </a:p>
          <a:p>
            <a:pPr algn="ctr"/>
            <a:endParaRPr lang="pt-BR" dirty="0"/>
          </a:p>
          <a:p>
            <a:pPr algn="ctr"/>
            <a:endParaRPr lang="pt-BR" dirty="0"/>
          </a:p>
          <a:p>
            <a:pPr algn="ctr"/>
            <a:endParaRPr lang="pt-BR" dirty="0"/>
          </a:p>
          <a:p>
            <a:pPr algn="ctr"/>
            <a:endParaRPr lang="pt-BR" dirty="0"/>
          </a:p>
          <a:p>
            <a:pPr algn="ctr"/>
            <a:endParaRPr lang="pt-BR" dirty="0"/>
          </a:p>
          <a:p>
            <a:pPr algn="ctr"/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tângulo: Cantos Arredondados 3">
                <a:extLst>
                  <a:ext uri="{FF2B5EF4-FFF2-40B4-BE49-F238E27FC236}">
                    <a16:creationId xmlns:a16="http://schemas.microsoft.com/office/drawing/2014/main" id="{4A5F7EFF-88EB-4E92-AD71-2786DB6F5F5A}"/>
                  </a:ext>
                </a:extLst>
              </p:cNvPr>
              <p:cNvSpPr/>
              <p:nvPr/>
            </p:nvSpPr>
            <p:spPr>
              <a:xfrm>
                <a:off x="1799028" y="2756856"/>
                <a:ext cx="401912" cy="317767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4" name="Retângulo: Cantos Arredondados 3">
                <a:extLst>
                  <a:ext uri="{FF2B5EF4-FFF2-40B4-BE49-F238E27FC236}">
                    <a16:creationId xmlns:a16="http://schemas.microsoft.com/office/drawing/2014/main" id="{4A5F7EFF-88EB-4E92-AD71-2786DB6F5F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9028" y="2756856"/>
                <a:ext cx="401912" cy="317767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tângulo: Cantos Arredondados 18">
                <a:extLst>
                  <a:ext uri="{FF2B5EF4-FFF2-40B4-BE49-F238E27FC236}">
                    <a16:creationId xmlns:a16="http://schemas.microsoft.com/office/drawing/2014/main" id="{1DF1D3A1-4D3E-4107-B48E-3276411CD6BE}"/>
                  </a:ext>
                </a:extLst>
              </p:cNvPr>
              <p:cNvSpPr/>
              <p:nvPr/>
            </p:nvSpPr>
            <p:spPr>
              <a:xfrm>
                <a:off x="1799028" y="3423478"/>
                <a:ext cx="401912" cy="317767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9" name="Retângulo: Cantos Arredondados 18">
                <a:extLst>
                  <a:ext uri="{FF2B5EF4-FFF2-40B4-BE49-F238E27FC236}">
                    <a16:creationId xmlns:a16="http://schemas.microsoft.com/office/drawing/2014/main" id="{1DF1D3A1-4D3E-4107-B48E-3276411CD6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9028" y="3423478"/>
                <a:ext cx="401912" cy="317767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Conector: Angulado 9">
            <a:extLst>
              <a:ext uri="{FF2B5EF4-FFF2-40B4-BE49-F238E27FC236}">
                <a16:creationId xmlns:a16="http://schemas.microsoft.com/office/drawing/2014/main" id="{512B94BE-DC0E-4E4C-A2EA-C7C23CA53F00}"/>
              </a:ext>
            </a:extLst>
          </p:cNvPr>
          <p:cNvCxnSpPr>
            <a:endCxn id="4" idx="2"/>
          </p:cNvCxnSpPr>
          <p:nvPr/>
        </p:nvCxnSpPr>
        <p:spPr>
          <a:xfrm flipV="1">
            <a:off x="1618276" y="3074623"/>
            <a:ext cx="381708" cy="17604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Conector: Angulado 11">
            <a:extLst>
              <a:ext uri="{FF2B5EF4-FFF2-40B4-BE49-F238E27FC236}">
                <a16:creationId xmlns:a16="http://schemas.microsoft.com/office/drawing/2014/main" id="{40CEF825-8CBC-491B-A478-916ED2C3DCC5}"/>
              </a:ext>
            </a:extLst>
          </p:cNvPr>
          <p:cNvCxnSpPr>
            <a:endCxn id="19" idx="0"/>
          </p:cNvCxnSpPr>
          <p:nvPr/>
        </p:nvCxnSpPr>
        <p:spPr>
          <a:xfrm>
            <a:off x="1618276" y="3250666"/>
            <a:ext cx="381708" cy="17281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tângulo: Cantos Arredondados 24">
                <a:extLst>
                  <a:ext uri="{FF2B5EF4-FFF2-40B4-BE49-F238E27FC236}">
                    <a16:creationId xmlns:a16="http://schemas.microsoft.com/office/drawing/2014/main" id="{90D2BA64-6F60-4D7C-91A5-B8DC3DA0008D}"/>
                  </a:ext>
                </a:extLst>
              </p:cNvPr>
              <p:cNvSpPr/>
              <p:nvPr/>
            </p:nvSpPr>
            <p:spPr>
              <a:xfrm>
                <a:off x="1799028" y="4605089"/>
                <a:ext cx="401912" cy="317767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5" name="Retângulo: Cantos Arredondados 24">
                <a:extLst>
                  <a:ext uri="{FF2B5EF4-FFF2-40B4-BE49-F238E27FC236}">
                    <a16:creationId xmlns:a16="http://schemas.microsoft.com/office/drawing/2014/main" id="{90D2BA64-6F60-4D7C-91A5-B8DC3DA0008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9028" y="4605089"/>
                <a:ext cx="401912" cy="317767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tângulo: Cantos Arredondados 26">
                <a:extLst>
                  <a:ext uri="{FF2B5EF4-FFF2-40B4-BE49-F238E27FC236}">
                    <a16:creationId xmlns:a16="http://schemas.microsoft.com/office/drawing/2014/main" id="{EB93BEB1-6B47-4E25-8CDD-300AB7D58D1E}"/>
                  </a:ext>
                </a:extLst>
              </p:cNvPr>
              <p:cNvSpPr/>
              <p:nvPr/>
            </p:nvSpPr>
            <p:spPr>
              <a:xfrm>
                <a:off x="1799028" y="5271711"/>
                <a:ext cx="401912" cy="317767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7" name="Retângulo: Cantos Arredondados 26">
                <a:extLst>
                  <a:ext uri="{FF2B5EF4-FFF2-40B4-BE49-F238E27FC236}">
                    <a16:creationId xmlns:a16="http://schemas.microsoft.com/office/drawing/2014/main" id="{EB93BEB1-6B47-4E25-8CDD-300AB7D58D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9028" y="5271711"/>
                <a:ext cx="401912" cy="317767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Conector: Angulado 21">
            <a:extLst>
              <a:ext uri="{FF2B5EF4-FFF2-40B4-BE49-F238E27FC236}">
                <a16:creationId xmlns:a16="http://schemas.microsoft.com/office/drawing/2014/main" id="{5D272991-C785-4044-91D9-04CE6D4F61A1}"/>
              </a:ext>
            </a:extLst>
          </p:cNvPr>
          <p:cNvCxnSpPr>
            <a:stCxn id="6" idx="3"/>
            <a:endCxn id="25" idx="2"/>
          </p:cNvCxnSpPr>
          <p:nvPr/>
        </p:nvCxnSpPr>
        <p:spPr>
          <a:xfrm flipV="1">
            <a:off x="1618276" y="4922856"/>
            <a:ext cx="381708" cy="17604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Conector: Angulado 29">
            <a:extLst>
              <a:ext uri="{FF2B5EF4-FFF2-40B4-BE49-F238E27FC236}">
                <a16:creationId xmlns:a16="http://schemas.microsoft.com/office/drawing/2014/main" id="{74CE0964-375C-48EF-8001-98CA7A6BCBC9}"/>
              </a:ext>
            </a:extLst>
          </p:cNvPr>
          <p:cNvCxnSpPr>
            <a:stCxn id="6" idx="3"/>
            <a:endCxn id="27" idx="0"/>
          </p:cNvCxnSpPr>
          <p:nvPr/>
        </p:nvCxnSpPr>
        <p:spPr>
          <a:xfrm>
            <a:off x="1618276" y="5098899"/>
            <a:ext cx="381708" cy="17281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4" name="CaixaDeTexto 223">
                <a:extLst>
                  <a:ext uri="{FF2B5EF4-FFF2-40B4-BE49-F238E27FC236}">
                    <a16:creationId xmlns:a16="http://schemas.microsoft.com/office/drawing/2014/main" id="{242BFDED-9FE5-4C22-A337-143C719AD713}"/>
                  </a:ext>
                </a:extLst>
              </p:cNvPr>
              <p:cNvSpPr txBox="1"/>
              <p:nvPr/>
            </p:nvSpPr>
            <p:spPr>
              <a:xfrm>
                <a:off x="3987214" y="4046385"/>
                <a:ext cx="1068306" cy="2580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/</m:t>
                          </m:r>
                          <m:sSub>
                            <m:sSub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sub>
                      </m:sSub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24" name="CaixaDeTexto 223">
                <a:extLst>
                  <a:ext uri="{FF2B5EF4-FFF2-40B4-BE49-F238E27FC236}">
                    <a16:creationId xmlns:a16="http://schemas.microsoft.com/office/drawing/2014/main" id="{242BFDED-9FE5-4C22-A337-143C719AD7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7214" y="4046385"/>
                <a:ext cx="1068306" cy="258019"/>
              </a:xfrm>
              <a:prstGeom prst="rect">
                <a:avLst/>
              </a:prstGeom>
              <a:blipFill>
                <a:blip r:embed="rId7"/>
                <a:stretch>
                  <a:fillRect l="-2857" r="-1143" b="-1904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tângulo: Cantos Arredondados 34">
                <a:extLst>
                  <a:ext uri="{FF2B5EF4-FFF2-40B4-BE49-F238E27FC236}">
                    <a16:creationId xmlns:a16="http://schemas.microsoft.com/office/drawing/2014/main" id="{90956BA9-5C83-47C9-87F1-FAD48D6C771E}"/>
                  </a:ext>
                </a:extLst>
              </p:cNvPr>
              <p:cNvSpPr/>
              <p:nvPr/>
            </p:nvSpPr>
            <p:spPr>
              <a:xfrm>
                <a:off x="2332265" y="4014118"/>
                <a:ext cx="401912" cy="317767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35" name="Retângulo: Cantos Arredondados 34">
                <a:extLst>
                  <a:ext uri="{FF2B5EF4-FFF2-40B4-BE49-F238E27FC236}">
                    <a16:creationId xmlns:a16="http://schemas.microsoft.com/office/drawing/2014/main" id="{90956BA9-5C83-47C9-87F1-FAD48D6C77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2265" y="4014118"/>
                <a:ext cx="401912" cy="317767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6" name="Conector: Angulado 225">
            <a:extLst>
              <a:ext uri="{FF2B5EF4-FFF2-40B4-BE49-F238E27FC236}">
                <a16:creationId xmlns:a16="http://schemas.microsoft.com/office/drawing/2014/main" id="{CC3E2FD1-1CAF-4AEF-BE9E-3CB89391E2D2}"/>
              </a:ext>
            </a:extLst>
          </p:cNvPr>
          <p:cNvCxnSpPr>
            <a:stCxn id="4" idx="3"/>
            <a:endCxn id="35" idx="0"/>
          </p:cNvCxnSpPr>
          <p:nvPr/>
        </p:nvCxnSpPr>
        <p:spPr>
          <a:xfrm>
            <a:off x="2200940" y="2915740"/>
            <a:ext cx="332281" cy="109837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8" name="Conector: Angulado 227">
            <a:extLst>
              <a:ext uri="{FF2B5EF4-FFF2-40B4-BE49-F238E27FC236}">
                <a16:creationId xmlns:a16="http://schemas.microsoft.com/office/drawing/2014/main" id="{8366776A-E464-445E-B259-CEF00452EE8B}"/>
              </a:ext>
            </a:extLst>
          </p:cNvPr>
          <p:cNvCxnSpPr>
            <a:stCxn id="25" idx="3"/>
            <a:endCxn id="35" idx="2"/>
          </p:cNvCxnSpPr>
          <p:nvPr/>
        </p:nvCxnSpPr>
        <p:spPr>
          <a:xfrm flipV="1">
            <a:off x="2200940" y="4331885"/>
            <a:ext cx="332281" cy="43208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0" name="Conector de Seta Reta 229">
            <a:extLst>
              <a:ext uri="{FF2B5EF4-FFF2-40B4-BE49-F238E27FC236}">
                <a16:creationId xmlns:a16="http://schemas.microsoft.com/office/drawing/2014/main" id="{737794A7-AF99-461A-9F52-4D731437D4A4}"/>
              </a:ext>
            </a:extLst>
          </p:cNvPr>
          <p:cNvCxnSpPr>
            <a:stCxn id="35" idx="3"/>
            <a:endCxn id="224" idx="1"/>
          </p:cNvCxnSpPr>
          <p:nvPr/>
        </p:nvCxnSpPr>
        <p:spPr>
          <a:xfrm>
            <a:off x="2734177" y="4173002"/>
            <a:ext cx="1253037" cy="23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476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20"/>
              <a:buFont typeface="Arial"/>
              <a:buNone/>
            </a:pPr>
            <a:r>
              <a:rPr lang="pt-BR" sz="432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Identificação  por Subespaços</a:t>
            </a:r>
            <a:endParaRPr sz="432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Shape 249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24</a:t>
            </a:fld>
            <a:endParaRPr sz="10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Seta: para a Direita 1">
            <a:extLst>
              <a:ext uri="{FF2B5EF4-FFF2-40B4-BE49-F238E27FC236}">
                <a16:creationId xmlns:a16="http://schemas.microsoft.com/office/drawing/2014/main" id="{9ED08C81-C6DD-4321-8ADB-0CD28781BDC2}"/>
              </a:ext>
            </a:extLst>
          </p:cNvPr>
          <p:cNvSpPr/>
          <p:nvPr/>
        </p:nvSpPr>
        <p:spPr>
          <a:xfrm>
            <a:off x="395532" y="2915740"/>
            <a:ext cx="1222744" cy="669852"/>
          </a:xfrm>
          <a:prstGeom prst="rightArrow">
            <a:avLst/>
          </a:prstGeom>
          <a:ln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800" dirty="0"/>
              <a:t>Sinal u</a:t>
            </a:r>
          </a:p>
        </p:txBody>
      </p:sp>
      <p:sp>
        <p:nvSpPr>
          <p:cNvPr id="6" name="Seta: para a Direita 5">
            <a:extLst>
              <a:ext uri="{FF2B5EF4-FFF2-40B4-BE49-F238E27FC236}">
                <a16:creationId xmlns:a16="http://schemas.microsoft.com/office/drawing/2014/main" id="{64DB0D4F-B2CF-4171-9A31-DFF2C2BEF6DB}"/>
              </a:ext>
            </a:extLst>
          </p:cNvPr>
          <p:cNvSpPr/>
          <p:nvPr/>
        </p:nvSpPr>
        <p:spPr>
          <a:xfrm>
            <a:off x="395532" y="4763973"/>
            <a:ext cx="1222744" cy="669852"/>
          </a:xfrm>
          <a:prstGeom prst="rightArrow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800" dirty="0"/>
              <a:t>Sinal y</a:t>
            </a: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F1DC8F6A-0F4F-4102-A5F2-72B0E4D0415D}"/>
              </a:ext>
            </a:extLst>
          </p:cNvPr>
          <p:cNvSpPr/>
          <p:nvPr/>
        </p:nvSpPr>
        <p:spPr>
          <a:xfrm>
            <a:off x="1618276" y="2086215"/>
            <a:ext cx="8774696" cy="4293319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2000" b="1" dirty="0"/>
              <a:t>Identificação Subespaços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DF451399-AAC4-4201-AEDC-37F63CF8EDA4}"/>
              </a:ext>
            </a:extLst>
          </p:cNvPr>
          <p:cNvSpPr/>
          <p:nvPr/>
        </p:nvSpPr>
        <p:spPr>
          <a:xfrm>
            <a:off x="1767131" y="2317897"/>
            <a:ext cx="1073889" cy="3870251"/>
          </a:xfrm>
          <a:prstGeom prst="roundRect">
            <a:avLst/>
          </a:prstGeom>
          <a:ln>
            <a:solidFill>
              <a:schemeClr val="accent3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/>
              <a:t>Blocos de </a:t>
            </a:r>
            <a:r>
              <a:rPr lang="pt-BR" dirty="0" err="1"/>
              <a:t>Hankel</a:t>
            </a:r>
            <a:endParaRPr lang="pt-BR" dirty="0"/>
          </a:p>
          <a:p>
            <a:pPr algn="ctr"/>
            <a:endParaRPr lang="pt-BR" dirty="0"/>
          </a:p>
          <a:p>
            <a:pPr algn="ctr"/>
            <a:endParaRPr lang="pt-BR" dirty="0"/>
          </a:p>
          <a:p>
            <a:pPr algn="ctr"/>
            <a:endParaRPr lang="pt-BR" dirty="0"/>
          </a:p>
          <a:p>
            <a:pPr algn="ctr"/>
            <a:endParaRPr lang="pt-BR" dirty="0"/>
          </a:p>
          <a:p>
            <a:pPr algn="ctr"/>
            <a:endParaRPr lang="pt-BR" dirty="0"/>
          </a:p>
          <a:p>
            <a:pPr algn="ctr"/>
            <a:endParaRPr lang="pt-BR" dirty="0"/>
          </a:p>
          <a:p>
            <a:pPr algn="ctr"/>
            <a:endParaRPr lang="pt-BR" dirty="0"/>
          </a:p>
          <a:p>
            <a:pPr algn="ctr"/>
            <a:endParaRPr lang="pt-BR" dirty="0"/>
          </a:p>
          <a:p>
            <a:pPr algn="ctr"/>
            <a:endParaRPr lang="pt-BR" dirty="0"/>
          </a:p>
          <a:p>
            <a:pPr algn="ctr"/>
            <a:endParaRPr lang="pt-BR" dirty="0"/>
          </a:p>
          <a:p>
            <a:pPr algn="ctr"/>
            <a:endParaRPr lang="pt-BR" dirty="0"/>
          </a:p>
          <a:p>
            <a:pPr algn="ctr"/>
            <a:endParaRPr lang="pt-BR" dirty="0"/>
          </a:p>
          <a:p>
            <a:pPr algn="ctr"/>
            <a:endParaRPr lang="pt-BR" dirty="0"/>
          </a:p>
          <a:p>
            <a:pPr algn="ctr"/>
            <a:endParaRPr lang="pt-BR" dirty="0"/>
          </a:p>
          <a:p>
            <a:pPr algn="ctr"/>
            <a:endParaRPr lang="pt-BR" dirty="0"/>
          </a:p>
          <a:p>
            <a:pPr algn="ctr"/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tângulo: Cantos Arredondados 3">
                <a:extLst>
                  <a:ext uri="{FF2B5EF4-FFF2-40B4-BE49-F238E27FC236}">
                    <a16:creationId xmlns:a16="http://schemas.microsoft.com/office/drawing/2014/main" id="{4A5F7EFF-88EB-4E92-AD71-2786DB6F5F5A}"/>
                  </a:ext>
                </a:extLst>
              </p:cNvPr>
              <p:cNvSpPr/>
              <p:nvPr/>
            </p:nvSpPr>
            <p:spPr>
              <a:xfrm>
                <a:off x="1799028" y="2756856"/>
                <a:ext cx="401912" cy="317767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4" name="Retângulo: Cantos Arredondados 3">
                <a:extLst>
                  <a:ext uri="{FF2B5EF4-FFF2-40B4-BE49-F238E27FC236}">
                    <a16:creationId xmlns:a16="http://schemas.microsoft.com/office/drawing/2014/main" id="{4A5F7EFF-88EB-4E92-AD71-2786DB6F5F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9028" y="2756856"/>
                <a:ext cx="401912" cy="317767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tângulo: Cantos Arredondados 18">
                <a:extLst>
                  <a:ext uri="{FF2B5EF4-FFF2-40B4-BE49-F238E27FC236}">
                    <a16:creationId xmlns:a16="http://schemas.microsoft.com/office/drawing/2014/main" id="{1DF1D3A1-4D3E-4107-B48E-3276411CD6BE}"/>
                  </a:ext>
                </a:extLst>
              </p:cNvPr>
              <p:cNvSpPr/>
              <p:nvPr/>
            </p:nvSpPr>
            <p:spPr>
              <a:xfrm>
                <a:off x="1799028" y="3423478"/>
                <a:ext cx="401912" cy="317767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9" name="Retângulo: Cantos Arredondados 18">
                <a:extLst>
                  <a:ext uri="{FF2B5EF4-FFF2-40B4-BE49-F238E27FC236}">
                    <a16:creationId xmlns:a16="http://schemas.microsoft.com/office/drawing/2014/main" id="{1DF1D3A1-4D3E-4107-B48E-3276411CD6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9028" y="3423478"/>
                <a:ext cx="401912" cy="317767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Conector: Angulado 9">
            <a:extLst>
              <a:ext uri="{FF2B5EF4-FFF2-40B4-BE49-F238E27FC236}">
                <a16:creationId xmlns:a16="http://schemas.microsoft.com/office/drawing/2014/main" id="{512B94BE-DC0E-4E4C-A2EA-C7C23CA53F00}"/>
              </a:ext>
            </a:extLst>
          </p:cNvPr>
          <p:cNvCxnSpPr>
            <a:endCxn id="4" idx="2"/>
          </p:cNvCxnSpPr>
          <p:nvPr/>
        </p:nvCxnSpPr>
        <p:spPr>
          <a:xfrm flipV="1">
            <a:off x="1618276" y="3074623"/>
            <a:ext cx="381708" cy="17604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Conector: Angulado 11">
            <a:extLst>
              <a:ext uri="{FF2B5EF4-FFF2-40B4-BE49-F238E27FC236}">
                <a16:creationId xmlns:a16="http://schemas.microsoft.com/office/drawing/2014/main" id="{40CEF825-8CBC-491B-A478-916ED2C3DCC5}"/>
              </a:ext>
            </a:extLst>
          </p:cNvPr>
          <p:cNvCxnSpPr>
            <a:endCxn id="19" idx="0"/>
          </p:cNvCxnSpPr>
          <p:nvPr/>
        </p:nvCxnSpPr>
        <p:spPr>
          <a:xfrm>
            <a:off x="1618276" y="3250666"/>
            <a:ext cx="381708" cy="17281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tângulo: Cantos Arredondados 24">
                <a:extLst>
                  <a:ext uri="{FF2B5EF4-FFF2-40B4-BE49-F238E27FC236}">
                    <a16:creationId xmlns:a16="http://schemas.microsoft.com/office/drawing/2014/main" id="{90D2BA64-6F60-4D7C-91A5-B8DC3DA0008D}"/>
                  </a:ext>
                </a:extLst>
              </p:cNvPr>
              <p:cNvSpPr/>
              <p:nvPr/>
            </p:nvSpPr>
            <p:spPr>
              <a:xfrm>
                <a:off x="1799028" y="4605089"/>
                <a:ext cx="401912" cy="317767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5" name="Retângulo: Cantos Arredondados 24">
                <a:extLst>
                  <a:ext uri="{FF2B5EF4-FFF2-40B4-BE49-F238E27FC236}">
                    <a16:creationId xmlns:a16="http://schemas.microsoft.com/office/drawing/2014/main" id="{90D2BA64-6F60-4D7C-91A5-B8DC3DA0008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9028" y="4605089"/>
                <a:ext cx="401912" cy="317767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tângulo: Cantos Arredondados 26">
                <a:extLst>
                  <a:ext uri="{FF2B5EF4-FFF2-40B4-BE49-F238E27FC236}">
                    <a16:creationId xmlns:a16="http://schemas.microsoft.com/office/drawing/2014/main" id="{EB93BEB1-6B47-4E25-8CDD-300AB7D58D1E}"/>
                  </a:ext>
                </a:extLst>
              </p:cNvPr>
              <p:cNvSpPr/>
              <p:nvPr/>
            </p:nvSpPr>
            <p:spPr>
              <a:xfrm>
                <a:off x="1799028" y="5271711"/>
                <a:ext cx="401912" cy="317767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7" name="Retângulo: Cantos Arredondados 26">
                <a:extLst>
                  <a:ext uri="{FF2B5EF4-FFF2-40B4-BE49-F238E27FC236}">
                    <a16:creationId xmlns:a16="http://schemas.microsoft.com/office/drawing/2014/main" id="{EB93BEB1-6B47-4E25-8CDD-300AB7D58D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9028" y="5271711"/>
                <a:ext cx="401912" cy="317767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Conector: Angulado 21">
            <a:extLst>
              <a:ext uri="{FF2B5EF4-FFF2-40B4-BE49-F238E27FC236}">
                <a16:creationId xmlns:a16="http://schemas.microsoft.com/office/drawing/2014/main" id="{5D272991-C785-4044-91D9-04CE6D4F61A1}"/>
              </a:ext>
            </a:extLst>
          </p:cNvPr>
          <p:cNvCxnSpPr>
            <a:stCxn id="6" idx="3"/>
            <a:endCxn id="25" idx="2"/>
          </p:cNvCxnSpPr>
          <p:nvPr/>
        </p:nvCxnSpPr>
        <p:spPr>
          <a:xfrm flipV="1">
            <a:off x="1618276" y="4922856"/>
            <a:ext cx="381708" cy="17604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Conector: Angulado 29">
            <a:extLst>
              <a:ext uri="{FF2B5EF4-FFF2-40B4-BE49-F238E27FC236}">
                <a16:creationId xmlns:a16="http://schemas.microsoft.com/office/drawing/2014/main" id="{74CE0964-375C-48EF-8001-98CA7A6BCBC9}"/>
              </a:ext>
            </a:extLst>
          </p:cNvPr>
          <p:cNvCxnSpPr>
            <a:stCxn id="6" idx="3"/>
            <a:endCxn id="27" idx="0"/>
          </p:cNvCxnSpPr>
          <p:nvPr/>
        </p:nvCxnSpPr>
        <p:spPr>
          <a:xfrm>
            <a:off x="1618276" y="5098899"/>
            <a:ext cx="381708" cy="17281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4" name="CaixaDeTexto 223">
                <a:extLst>
                  <a:ext uri="{FF2B5EF4-FFF2-40B4-BE49-F238E27FC236}">
                    <a16:creationId xmlns:a16="http://schemas.microsoft.com/office/drawing/2014/main" id="{242BFDED-9FE5-4C22-A337-143C719AD713}"/>
                  </a:ext>
                </a:extLst>
              </p:cNvPr>
              <p:cNvSpPr txBox="1"/>
              <p:nvPr/>
            </p:nvSpPr>
            <p:spPr>
              <a:xfrm>
                <a:off x="3987214" y="4046385"/>
                <a:ext cx="1068306" cy="2580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/</m:t>
                          </m:r>
                          <m:sSub>
                            <m:sSub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sub>
                      </m:sSub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24" name="CaixaDeTexto 223">
                <a:extLst>
                  <a:ext uri="{FF2B5EF4-FFF2-40B4-BE49-F238E27FC236}">
                    <a16:creationId xmlns:a16="http://schemas.microsoft.com/office/drawing/2014/main" id="{242BFDED-9FE5-4C22-A337-143C719AD7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7214" y="4046385"/>
                <a:ext cx="1068306" cy="258019"/>
              </a:xfrm>
              <a:prstGeom prst="rect">
                <a:avLst/>
              </a:prstGeom>
              <a:blipFill>
                <a:blip r:embed="rId7"/>
                <a:stretch>
                  <a:fillRect l="-2857" r="-1143" b="-1904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tângulo: Cantos Arredondados 34">
                <a:extLst>
                  <a:ext uri="{FF2B5EF4-FFF2-40B4-BE49-F238E27FC236}">
                    <a16:creationId xmlns:a16="http://schemas.microsoft.com/office/drawing/2014/main" id="{90956BA9-5C83-47C9-87F1-FAD48D6C771E}"/>
                  </a:ext>
                </a:extLst>
              </p:cNvPr>
              <p:cNvSpPr/>
              <p:nvPr/>
            </p:nvSpPr>
            <p:spPr>
              <a:xfrm>
                <a:off x="2332265" y="4014118"/>
                <a:ext cx="401912" cy="317767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35" name="Retângulo: Cantos Arredondados 34">
                <a:extLst>
                  <a:ext uri="{FF2B5EF4-FFF2-40B4-BE49-F238E27FC236}">
                    <a16:creationId xmlns:a16="http://schemas.microsoft.com/office/drawing/2014/main" id="{90956BA9-5C83-47C9-87F1-FAD48D6C77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2265" y="4014118"/>
                <a:ext cx="401912" cy="317767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6" name="Conector: Angulado 225">
            <a:extLst>
              <a:ext uri="{FF2B5EF4-FFF2-40B4-BE49-F238E27FC236}">
                <a16:creationId xmlns:a16="http://schemas.microsoft.com/office/drawing/2014/main" id="{CC3E2FD1-1CAF-4AEF-BE9E-3CB89391E2D2}"/>
              </a:ext>
            </a:extLst>
          </p:cNvPr>
          <p:cNvCxnSpPr>
            <a:stCxn id="4" idx="3"/>
            <a:endCxn id="35" idx="0"/>
          </p:cNvCxnSpPr>
          <p:nvPr/>
        </p:nvCxnSpPr>
        <p:spPr>
          <a:xfrm>
            <a:off x="2200940" y="2915740"/>
            <a:ext cx="332281" cy="109837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8" name="Conector: Angulado 227">
            <a:extLst>
              <a:ext uri="{FF2B5EF4-FFF2-40B4-BE49-F238E27FC236}">
                <a16:creationId xmlns:a16="http://schemas.microsoft.com/office/drawing/2014/main" id="{8366776A-E464-445E-B259-CEF00452EE8B}"/>
              </a:ext>
            </a:extLst>
          </p:cNvPr>
          <p:cNvCxnSpPr>
            <a:stCxn id="25" idx="3"/>
            <a:endCxn id="35" idx="2"/>
          </p:cNvCxnSpPr>
          <p:nvPr/>
        </p:nvCxnSpPr>
        <p:spPr>
          <a:xfrm flipV="1">
            <a:off x="2200940" y="4331885"/>
            <a:ext cx="332281" cy="43208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0" name="Conector de Seta Reta 229">
            <a:extLst>
              <a:ext uri="{FF2B5EF4-FFF2-40B4-BE49-F238E27FC236}">
                <a16:creationId xmlns:a16="http://schemas.microsoft.com/office/drawing/2014/main" id="{737794A7-AF99-461A-9F52-4D731437D4A4}"/>
              </a:ext>
            </a:extLst>
          </p:cNvPr>
          <p:cNvCxnSpPr>
            <a:stCxn id="35" idx="3"/>
            <a:endCxn id="224" idx="1"/>
          </p:cNvCxnSpPr>
          <p:nvPr/>
        </p:nvCxnSpPr>
        <p:spPr>
          <a:xfrm>
            <a:off x="2734177" y="4173002"/>
            <a:ext cx="1253037" cy="23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Retângulo: Cantos Arredondados 41">
            <a:extLst>
              <a:ext uri="{FF2B5EF4-FFF2-40B4-BE49-F238E27FC236}">
                <a16:creationId xmlns:a16="http://schemas.microsoft.com/office/drawing/2014/main" id="{32BA168F-4127-4473-B4B4-D45434E9FBAA}"/>
              </a:ext>
            </a:extLst>
          </p:cNvPr>
          <p:cNvSpPr/>
          <p:nvPr/>
        </p:nvSpPr>
        <p:spPr>
          <a:xfrm>
            <a:off x="6628289" y="3293486"/>
            <a:ext cx="401912" cy="317767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/>
              <a:t>A</a:t>
            </a:r>
          </a:p>
        </p:txBody>
      </p:sp>
      <p:sp>
        <p:nvSpPr>
          <p:cNvPr id="43" name="Retângulo: Cantos Arredondados 42">
            <a:extLst>
              <a:ext uri="{FF2B5EF4-FFF2-40B4-BE49-F238E27FC236}">
                <a16:creationId xmlns:a16="http://schemas.microsoft.com/office/drawing/2014/main" id="{EF7F8825-CF85-4966-A97F-C17C14E2B1CE}"/>
              </a:ext>
            </a:extLst>
          </p:cNvPr>
          <p:cNvSpPr/>
          <p:nvPr/>
        </p:nvSpPr>
        <p:spPr>
          <a:xfrm>
            <a:off x="6628289" y="3770136"/>
            <a:ext cx="401912" cy="317767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/>
              <a:t>B</a:t>
            </a:r>
          </a:p>
        </p:txBody>
      </p:sp>
      <p:sp>
        <p:nvSpPr>
          <p:cNvPr id="44" name="Retângulo: Cantos Arredondados 43">
            <a:extLst>
              <a:ext uri="{FF2B5EF4-FFF2-40B4-BE49-F238E27FC236}">
                <a16:creationId xmlns:a16="http://schemas.microsoft.com/office/drawing/2014/main" id="{11A0FA70-8FBC-40E2-BE7D-28F8BC4980FE}"/>
              </a:ext>
            </a:extLst>
          </p:cNvPr>
          <p:cNvSpPr/>
          <p:nvPr/>
        </p:nvSpPr>
        <p:spPr>
          <a:xfrm>
            <a:off x="6628289" y="4257454"/>
            <a:ext cx="401912" cy="317767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/>
              <a:t>C</a:t>
            </a:r>
          </a:p>
        </p:txBody>
      </p:sp>
      <p:sp>
        <p:nvSpPr>
          <p:cNvPr id="46" name="Retângulo: Cantos Arredondados 45">
            <a:extLst>
              <a:ext uri="{FF2B5EF4-FFF2-40B4-BE49-F238E27FC236}">
                <a16:creationId xmlns:a16="http://schemas.microsoft.com/office/drawing/2014/main" id="{FC6A7345-55AD-4182-BFCB-3AA8CE704CE5}"/>
              </a:ext>
            </a:extLst>
          </p:cNvPr>
          <p:cNvSpPr/>
          <p:nvPr/>
        </p:nvSpPr>
        <p:spPr>
          <a:xfrm>
            <a:off x="6628289" y="4741897"/>
            <a:ext cx="401912" cy="317767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/>
              <a:t>D</a:t>
            </a:r>
          </a:p>
        </p:txBody>
      </p:sp>
      <p:cxnSp>
        <p:nvCxnSpPr>
          <p:cNvPr id="234" name="Conector: Angulado 233">
            <a:extLst>
              <a:ext uri="{FF2B5EF4-FFF2-40B4-BE49-F238E27FC236}">
                <a16:creationId xmlns:a16="http://schemas.microsoft.com/office/drawing/2014/main" id="{47FB755F-39A9-4C15-ADBA-96723BA2DD60}"/>
              </a:ext>
            </a:extLst>
          </p:cNvPr>
          <p:cNvCxnSpPr>
            <a:stCxn id="224" idx="3"/>
            <a:endCxn id="42" idx="1"/>
          </p:cNvCxnSpPr>
          <p:nvPr/>
        </p:nvCxnSpPr>
        <p:spPr>
          <a:xfrm flipV="1">
            <a:off x="5055520" y="3452370"/>
            <a:ext cx="1572769" cy="72302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6" name="Conector: Angulado 235">
            <a:extLst>
              <a:ext uri="{FF2B5EF4-FFF2-40B4-BE49-F238E27FC236}">
                <a16:creationId xmlns:a16="http://schemas.microsoft.com/office/drawing/2014/main" id="{31028143-8328-4047-9AF7-4B47303E248E}"/>
              </a:ext>
            </a:extLst>
          </p:cNvPr>
          <p:cNvCxnSpPr>
            <a:stCxn id="224" idx="3"/>
            <a:endCxn id="43" idx="1"/>
          </p:cNvCxnSpPr>
          <p:nvPr/>
        </p:nvCxnSpPr>
        <p:spPr>
          <a:xfrm flipV="1">
            <a:off x="5055520" y="3929020"/>
            <a:ext cx="1572769" cy="24637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8" name="Conector: Angulado 237">
            <a:extLst>
              <a:ext uri="{FF2B5EF4-FFF2-40B4-BE49-F238E27FC236}">
                <a16:creationId xmlns:a16="http://schemas.microsoft.com/office/drawing/2014/main" id="{2D5A56AC-52F0-4E43-9038-5ECFE8DDC13E}"/>
              </a:ext>
            </a:extLst>
          </p:cNvPr>
          <p:cNvCxnSpPr>
            <a:stCxn id="224" idx="3"/>
            <a:endCxn id="44" idx="1"/>
          </p:cNvCxnSpPr>
          <p:nvPr/>
        </p:nvCxnSpPr>
        <p:spPr>
          <a:xfrm>
            <a:off x="5055520" y="4175395"/>
            <a:ext cx="1572769" cy="24094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0" name="Conector: Angulado 239">
            <a:extLst>
              <a:ext uri="{FF2B5EF4-FFF2-40B4-BE49-F238E27FC236}">
                <a16:creationId xmlns:a16="http://schemas.microsoft.com/office/drawing/2014/main" id="{1E71E173-AFDA-4E83-96F6-FE447E33CE7B}"/>
              </a:ext>
            </a:extLst>
          </p:cNvPr>
          <p:cNvCxnSpPr>
            <a:stCxn id="224" idx="3"/>
            <a:endCxn id="46" idx="1"/>
          </p:cNvCxnSpPr>
          <p:nvPr/>
        </p:nvCxnSpPr>
        <p:spPr>
          <a:xfrm>
            <a:off x="5055520" y="4175395"/>
            <a:ext cx="1572769" cy="72538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74762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20"/>
              <a:buFont typeface="Arial"/>
              <a:buNone/>
            </a:pPr>
            <a:r>
              <a:rPr lang="pt-BR" sz="432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Identificação  por Subespaços</a:t>
            </a:r>
            <a:endParaRPr sz="432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Shape 249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25</a:t>
            </a:fld>
            <a:endParaRPr sz="10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Seta: para a Direita 1">
            <a:extLst>
              <a:ext uri="{FF2B5EF4-FFF2-40B4-BE49-F238E27FC236}">
                <a16:creationId xmlns:a16="http://schemas.microsoft.com/office/drawing/2014/main" id="{9ED08C81-C6DD-4321-8ADB-0CD28781BDC2}"/>
              </a:ext>
            </a:extLst>
          </p:cNvPr>
          <p:cNvSpPr/>
          <p:nvPr/>
        </p:nvSpPr>
        <p:spPr>
          <a:xfrm>
            <a:off x="395532" y="2915740"/>
            <a:ext cx="1222744" cy="669852"/>
          </a:xfrm>
          <a:prstGeom prst="rightArrow">
            <a:avLst/>
          </a:prstGeom>
          <a:ln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800" dirty="0"/>
              <a:t>Sinal u</a:t>
            </a:r>
          </a:p>
        </p:txBody>
      </p:sp>
      <p:sp>
        <p:nvSpPr>
          <p:cNvPr id="6" name="Seta: para a Direita 5">
            <a:extLst>
              <a:ext uri="{FF2B5EF4-FFF2-40B4-BE49-F238E27FC236}">
                <a16:creationId xmlns:a16="http://schemas.microsoft.com/office/drawing/2014/main" id="{64DB0D4F-B2CF-4171-9A31-DFF2C2BEF6DB}"/>
              </a:ext>
            </a:extLst>
          </p:cNvPr>
          <p:cNvSpPr/>
          <p:nvPr/>
        </p:nvSpPr>
        <p:spPr>
          <a:xfrm>
            <a:off x="395532" y="4763973"/>
            <a:ext cx="1222744" cy="669852"/>
          </a:xfrm>
          <a:prstGeom prst="rightArrow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800" dirty="0"/>
              <a:t>Sinal y</a:t>
            </a: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F1DC8F6A-0F4F-4102-A5F2-72B0E4D0415D}"/>
              </a:ext>
            </a:extLst>
          </p:cNvPr>
          <p:cNvSpPr/>
          <p:nvPr/>
        </p:nvSpPr>
        <p:spPr>
          <a:xfrm>
            <a:off x="1618276" y="2086215"/>
            <a:ext cx="8774696" cy="4293319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2000" b="1" dirty="0"/>
              <a:t>Identificação Subespaços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  <p:sp>
        <p:nvSpPr>
          <p:cNvPr id="31" name="Seta: para a Direita 30">
            <a:extLst>
              <a:ext uri="{FF2B5EF4-FFF2-40B4-BE49-F238E27FC236}">
                <a16:creationId xmlns:a16="http://schemas.microsoft.com/office/drawing/2014/main" id="{41645A90-4E70-4B34-A520-CEC98B7ACCA6}"/>
              </a:ext>
            </a:extLst>
          </p:cNvPr>
          <p:cNvSpPr/>
          <p:nvPr/>
        </p:nvSpPr>
        <p:spPr>
          <a:xfrm>
            <a:off x="10392972" y="3763646"/>
            <a:ext cx="1222744" cy="669852"/>
          </a:xfrm>
          <a:prstGeom prst="rightArrow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800" dirty="0"/>
              <a:t>Modelo</a:t>
            </a: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DF451399-AAC4-4201-AEDC-37F63CF8EDA4}"/>
              </a:ext>
            </a:extLst>
          </p:cNvPr>
          <p:cNvSpPr/>
          <p:nvPr/>
        </p:nvSpPr>
        <p:spPr>
          <a:xfrm>
            <a:off x="1767131" y="2317897"/>
            <a:ext cx="1073889" cy="3870251"/>
          </a:xfrm>
          <a:prstGeom prst="roundRect">
            <a:avLst/>
          </a:prstGeom>
          <a:ln>
            <a:solidFill>
              <a:schemeClr val="accent3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/>
              <a:t>Blocos de </a:t>
            </a:r>
            <a:r>
              <a:rPr lang="pt-BR" dirty="0" err="1"/>
              <a:t>Hankel</a:t>
            </a:r>
            <a:endParaRPr lang="pt-BR" dirty="0"/>
          </a:p>
          <a:p>
            <a:pPr algn="ctr"/>
            <a:endParaRPr lang="pt-BR" dirty="0"/>
          </a:p>
          <a:p>
            <a:pPr algn="ctr"/>
            <a:endParaRPr lang="pt-BR" dirty="0"/>
          </a:p>
          <a:p>
            <a:pPr algn="ctr"/>
            <a:endParaRPr lang="pt-BR" dirty="0"/>
          </a:p>
          <a:p>
            <a:pPr algn="ctr"/>
            <a:endParaRPr lang="pt-BR" dirty="0"/>
          </a:p>
          <a:p>
            <a:pPr algn="ctr"/>
            <a:endParaRPr lang="pt-BR" dirty="0"/>
          </a:p>
          <a:p>
            <a:pPr algn="ctr"/>
            <a:endParaRPr lang="pt-BR" dirty="0"/>
          </a:p>
          <a:p>
            <a:pPr algn="ctr"/>
            <a:endParaRPr lang="pt-BR" dirty="0"/>
          </a:p>
          <a:p>
            <a:pPr algn="ctr"/>
            <a:endParaRPr lang="pt-BR" dirty="0"/>
          </a:p>
          <a:p>
            <a:pPr algn="ctr"/>
            <a:endParaRPr lang="pt-BR" dirty="0"/>
          </a:p>
          <a:p>
            <a:pPr algn="ctr"/>
            <a:endParaRPr lang="pt-BR" dirty="0"/>
          </a:p>
          <a:p>
            <a:pPr algn="ctr"/>
            <a:endParaRPr lang="pt-BR" dirty="0"/>
          </a:p>
          <a:p>
            <a:pPr algn="ctr"/>
            <a:endParaRPr lang="pt-BR" dirty="0"/>
          </a:p>
          <a:p>
            <a:pPr algn="ctr"/>
            <a:endParaRPr lang="pt-BR" dirty="0"/>
          </a:p>
          <a:p>
            <a:pPr algn="ctr"/>
            <a:endParaRPr lang="pt-BR" dirty="0"/>
          </a:p>
          <a:p>
            <a:pPr algn="ctr"/>
            <a:endParaRPr lang="pt-BR" dirty="0"/>
          </a:p>
          <a:p>
            <a:pPr algn="ctr"/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tângulo: Cantos Arredondados 3">
                <a:extLst>
                  <a:ext uri="{FF2B5EF4-FFF2-40B4-BE49-F238E27FC236}">
                    <a16:creationId xmlns:a16="http://schemas.microsoft.com/office/drawing/2014/main" id="{4A5F7EFF-88EB-4E92-AD71-2786DB6F5F5A}"/>
                  </a:ext>
                </a:extLst>
              </p:cNvPr>
              <p:cNvSpPr/>
              <p:nvPr/>
            </p:nvSpPr>
            <p:spPr>
              <a:xfrm>
                <a:off x="1799028" y="2756856"/>
                <a:ext cx="401912" cy="317767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4" name="Retângulo: Cantos Arredondados 3">
                <a:extLst>
                  <a:ext uri="{FF2B5EF4-FFF2-40B4-BE49-F238E27FC236}">
                    <a16:creationId xmlns:a16="http://schemas.microsoft.com/office/drawing/2014/main" id="{4A5F7EFF-88EB-4E92-AD71-2786DB6F5F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9028" y="2756856"/>
                <a:ext cx="401912" cy="317767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tângulo: Cantos Arredondados 18">
                <a:extLst>
                  <a:ext uri="{FF2B5EF4-FFF2-40B4-BE49-F238E27FC236}">
                    <a16:creationId xmlns:a16="http://schemas.microsoft.com/office/drawing/2014/main" id="{1DF1D3A1-4D3E-4107-B48E-3276411CD6BE}"/>
                  </a:ext>
                </a:extLst>
              </p:cNvPr>
              <p:cNvSpPr/>
              <p:nvPr/>
            </p:nvSpPr>
            <p:spPr>
              <a:xfrm>
                <a:off x="1799028" y="3423478"/>
                <a:ext cx="401912" cy="317767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9" name="Retângulo: Cantos Arredondados 18">
                <a:extLst>
                  <a:ext uri="{FF2B5EF4-FFF2-40B4-BE49-F238E27FC236}">
                    <a16:creationId xmlns:a16="http://schemas.microsoft.com/office/drawing/2014/main" id="{1DF1D3A1-4D3E-4107-B48E-3276411CD6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9028" y="3423478"/>
                <a:ext cx="401912" cy="317767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Conector: Angulado 9">
            <a:extLst>
              <a:ext uri="{FF2B5EF4-FFF2-40B4-BE49-F238E27FC236}">
                <a16:creationId xmlns:a16="http://schemas.microsoft.com/office/drawing/2014/main" id="{512B94BE-DC0E-4E4C-A2EA-C7C23CA53F00}"/>
              </a:ext>
            </a:extLst>
          </p:cNvPr>
          <p:cNvCxnSpPr>
            <a:endCxn id="4" idx="2"/>
          </p:cNvCxnSpPr>
          <p:nvPr/>
        </p:nvCxnSpPr>
        <p:spPr>
          <a:xfrm flipV="1">
            <a:off x="1618276" y="3074623"/>
            <a:ext cx="381708" cy="17604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Conector: Angulado 11">
            <a:extLst>
              <a:ext uri="{FF2B5EF4-FFF2-40B4-BE49-F238E27FC236}">
                <a16:creationId xmlns:a16="http://schemas.microsoft.com/office/drawing/2014/main" id="{40CEF825-8CBC-491B-A478-916ED2C3DCC5}"/>
              </a:ext>
            </a:extLst>
          </p:cNvPr>
          <p:cNvCxnSpPr>
            <a:endCxn id="19" idx="0"/>
          </p:cNvCxnSpPr>
          <p:nvPr/>
        </p:nvCxnSpPr>
        <p:spPr>
          <a:xfrm>
            <a:off x="1618276" y="3250666"/>
            <a:ext cx="381708" cy="17281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tângulo: Cantos Arredondados 24">
                <a:extLst>
                  <a:ext uri="{FF2B5EF4-FFF2-40B4-BE49-F238E27FC236}">
                    <a16:creationId xmlns:a16="http://schemas.microsoft.com/office/drawing/2014/main" id="{90D2BA64-6F60-4D7C-91A5-B8DC3DA0008D}"/>
                  </a:ext>
                </a:extLst>
              </p:cNvPr>
              <p:cNvSpPr/>
              <p:nvPr/>
            </p:nvSpPr>
            <p:spPr>
              <a:xfrm>
                <a:off x="1799028" y="4605089"/>
                <a:ext cx="401912" cy="317767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5" name="Retângulo: Cantos Arredondados 24">
                <a:extLst>
                  <a:ext uri="{FF2B5EF4-FFF2-40B4-BE49-F238E27FC236}">
                    <a16:creationId xmlns:a16="http://schemas.microsoft.com/office/drawing/2014/main" id="{90D2BA64-6F60-4D7C-91A5-B8DC3DA0008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9028" y="4605089"/>
                <a:ext cx="401912" cy="317767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tângulo: Cantos Arredondados 26">
                <a:extLst>
                  <a:ext uri="{FF2B5EF4-FFF2-40B4-BE49-F238E27FC236}">
                    <a16:creationId xmlns:a16="http://schemas.microsoft.com/office/drawing/2014/main" id="{EB93BEB1-6B47-4E25-8CDD-300AB7D58D1E}"/>
                  </a:ext>
                </a:extLst>
              </p:cNvPr>
              <p:cNvSpPr/>
              <p:nvPr/>
            </p:nvSpPr>
            <p:spPr>
              <a:xfrm>
                <a:off x="1799028" y="5271711"/>
                <a:ext cx="401912" cy="317767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7" name="Retângulo: Cantos Arredondados 26">
                <a:extLst>
                  <a:ext uri="{FF2B5EF4-FFF2-40B4-BE49-F238E27FC236}">
                    <a16:creationId xmlns:a16="http://schemas.microsoft.com/office/drawing/2014/main" id="{EB93BEB1-6B47-4E25-8CDD-300AB7D58D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9028" y="5271711"/>
                <a:ext cx="401912" cy="317767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Conector: Angulado 21">
            <a:extLst>
              <a:ext uri="{FF2B5EF4-FFF2-40B4-BE49-F238E27FC236}">
                <a16:creationId xmlns:a16="http://schemas.microsoft.com/office/drawing/2014/main" id="{5D272991-C785-4044-91D9-04CE6D4F61A1}"/>
              </a:ext>
            </a:extLst>
          </p:cNvPr>
          <p:cNvCxnSpPr>
            <a:stCxn id="6" idx="3"/>
            <a:endCxn id="25" idx="2"/>
          </p:cNvCxnSpPr>
          <p:nvPr/>
        </p:nvCxnSpPr>
        <p:spPr>
          <a:xfrm flipV="1">
            <a:off x="1618276" y="4922856"/>
            <a:ext cx="381708" cy="17604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Conector: Angulado 29">
            <a:extLst>
              <a:ext uri="{FF2B5EF4-FFF2-40B4-BE49-F238E27FC236}">
                <a16:creationId xmlns:a16="http://schemas.microsoft.com/office/drawing/2014/main" id="{74CE0964-375C-48EF-8001-98CA7A6BCBC9}"/>
              </a:ext>
            </a:extLst>
          </p:cNvPr>
          <p:cNvCxnSpPr>
            <a:stCxn id="6" idx="3"/>
            <a:endCxn id="27" idx="0"/>
          </p:cNvCxnSpPr>
          <p:nvPr/>
        </p:nvCxnSpPr>
        <p:spPr>
          <a:xfrm>
            <a:off x="1618276" y="5098899"/>
            <a:ext cx="381708" cy="17281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4" name="CaixaDeTexto 223">
                <a:extLst>
                  <a:ext uri="{FF2B5EF4-FFF2-40B4-BE49-F238E27FC236}">
                    <a16:creationId xmlns:a16="http://schemas.microsoft.com/office/drawing/2014/main" id="{242BFDED-9FE5-4C22-A337-143C719AD713}"/>
                  </a:ext>
                </a:extLst>
              </p:cNvPr>
              <p:cNvSpPr txBox="1"/>
              <p:nvPr/>
            </p:nvSpPr>
            <p:spPr>
              <a:xfrm>
                <a:off x="3987214" y="4046385"/>
                <a:ext cx="1068306" cy="2580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/</m:t>
                          </m:r>
                          <m:sSub>
                            <m:sSub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sub>
                      </m:sSub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24" name="CaixaDeTexto 223">
                <a:extLst>
                  <a:ext uri="{FF2B5EF4-FFF2-40B4-BE49-F238E27FC236}">
                    <a16:creationId xmlns:a16="http://schemas.microsoft.com/office/drawing/2014/main" id="{242BFDED-9FE5-4C22-A337-143C719AD7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7214" y="4046385"/>
                <a:ext cx="1068306" cy="258019"/>
              </a:xfrm>
              <a:prstGeom prst="rect">
                <a:avLst/>
              </a:prstGeom>
              <a:blipFill>
                <a:blip r:embed="rId7"/>
                <a:stretch>
                  <a:fillRect l="-2857" r="-1143" b="-1904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tângulo: Cantos Arredondados 34">
                <a:extLst>
                  <a:ext uri="{FF2B5EF4-FFF2-40B4-BE49-F238E27FC236}">
                    <a16:creationId xmlns:a16="http://schemas.microsoft.com/office/drawing/2014/main" id="{90956BA9-5C83-47C9-87F1-FAD48D6C771E}"/>
                  </a:ext>
                </a:extLst>
              </p:cNvPr>
              <p:cNvSpPr/>
              <p:nvPr/>
            </p:nvSpPr>
            <p:spPr>
              <a:xfrm>
                <a:off x="2332265" y="4014118"/>
                <a:ext cx="401912" cy="317767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35" name="Retângulo: Cantos Arredondados 34">
                <a:extLst>
                  <a:ext uri="{FF2B5EF4-FFF2-40B4-BE49-F238E27FC236}">
                    <a16:creationId xmlns:a16="http://schemas.microsoft.com/office/drawing/2014/main" id="{90956BA9-5C83-47C9-87F1-FAD48D6C77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2265" y="4014118"/>
                <a:ext cx="401912" cy="317767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6" name="Conector: Angulado 225">
            <a:extLst>
              <a:ext uri="{FF2B5EF4-FFF2-40B4-BE49-F238E27FC236}">
                <a16:creationId xmlns:a16="http://schemas.microsoft.com/office/drawing/2014/main" id="{CC3E2FD1-1CAF-4AEF-BE9E-3CB89391E2D2}"/>
              </a:ext>
            </a:extLst>
          </p:cNvPr>
          <p:cNvCxnSpPr>
            <a:stCxn id="4" idx="3"/>
            <a:endCxn id="35" idx="0"/>
          </p:cNvCxnSpPr>
          <p:nvPr/>
        </p:nvCxnSpPr>
        <p:spPr>
          <a:xfrm>
            <a:off x="2200940" y="2915740"/>
            <a:ext cx="332281" cy="109837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8" name="Conector: Angulado 227">
            <a:extLst>
              <a:ext uri="{FF2B5EF4-FFF2-40B4-BE49-F238E27FC236}">
                <a16:creationId xmlns:a16="http://schemas.microsoft.com/office/drawing/2014/main" id="{8366776A-E464-445E-B259-CEF00452EE8B}"/>
              </a:ext>
            </a:extLst>
          </p:cNvPr>
          <p:cNvCxnSpPr>
            <a:stCxn id="25" idx="3"/>
            <a:endCxn id="35" idx="2"/>
          </p:cNvCxnSpPr>
          <p:nvPr/>
        </p:nvCxnSpPr>
        <p:spPr>
          <a:xfrm flipV="1">
            <a:off x="2200940" y="4331885"/>
            <a:ext cx="332281" cy="43208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0" name="Conector de Seta Reta 229">
            <a:extLst>
              <a:ext uri="{FF2B5EF4-FFF2-40B4-BE49-F238E27FC236}">
                <a16:creationId xmlns:a16="http://schemas.microsoft.com/office/drawing/2014/main" id="{737794A7-AF99-461A-9F52-4D731437D4A4}"/>
              </a:ext>
            </a:extLst>
          </p:cNvPr>
          <p:cNvCxnSpPr>
            <a:stCxn id="35" idx="3"/>
            <a:endCxn id="224" idx="1"/>
          </p:cNvCxnSpPr>
          <p:nvPr/>
        </p:nvCxnSpPr>
        <p:spPr>
          <a:xfrm>
            <a:off x="2734177" y="4173002"/>
            <a:ext cx="1253037" cy="23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Retângulo: Cantos Arredondados 41">
            <a:extLst>
              <a:ext uri="{FF2B5EF4-FFF2-40B4-BE49-F238E27FC236}">
                <a16:creationId xmlns:a16="http://schemas.microsoft.com/office/drawing/2014/main" id="{32BA168F-4127-4473-B4B4-D45434E9FBAA}"/>
              </a:ext>
            </a:extLst>
          </p:cNvPr>
          <p:cNvSpPr/>
          <p:nvPr/>
        </p:nvSpPr>
        <p:spPr>
          <a:xfrm>
            <a:off x="6628289" y="3293486"/>
            <a:ext cx="401912" cy="317767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/>
              <a:t>A</a:t>
            </a:r>
          </a:p>
        </p:txBody>
      </p:sp>
      <p:sp>
        <p:nvSpPr>
          <p:cNvPr id="43" name="Retângulo: Cantos Arredondados 42">
            <a:extLst>
              <a:ext uri="{FF2B5EF4-FFF2-40B4-BE49-F238E27FC236}">
                <a16:creationId xmlns:a16="http://schemas.microsoft.com/office/drawing/2014/main" id="{EF7F8825-CF85-4966-A97F-C17C14E2B1CE}"/>
              </a:ext>
            </a:extLst>
          </p:cNvPr>
          <p:cNvSpPr/>
          <p:nvPr/>
        </p:nvSpPr>
        <p:spPr>
          <a:xfrm>
            <a:off x="6628289" y="3770136"/>
            <a:ext cx="401912" cy="317767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/>
              <a:t>B</a:t>
            </a:r>
          </a:p>
        </p:txBody>
      </p:sp>
      <p:sp>
        <p:nvSpPr>
          <p:cNvPr id="44" name="Retângulo: Cantos Arredondados 43">
            <a:extLst>
              <a:ext uri="{FF2B5EF4-FFF2-40B4-BE49-F238E27FC236}">
                <a16:creationId xmlns:a16="http://schemas.microsoft.com/office/drawing/2014/main" id="{11A0FA70-8FBC-40E2-BE7D-28F8BC4980FE}"/>
              </a:ext>
            </a:extLst>
          </p:cNvPr>
          <p:cNvSpPr/>
          <p:nvPr/>
        </p:nvSpPr>
        <p:spPr>
          <a:xfrm>
            <a:off x="6628289" y="4257454"/>
            <a:ext cx="401912" cy="317767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/>
              <a:t>C</a:t>
            </a:r>
          </a:p>
        </p:txBody>
      </p:sp>
      <p:sp>
        <p:nvSpPr>
          <p:cNvPr id="46" name="Retângulo: Cantos Arredondados 45">
            <a:extLst>
              <a:ext uri="{FF2B5EF4-FFF2-40B4-BE49-F238E27FC236}">
                <a16:creationId xmlns:a16="http://schemas.microsoft.com/office/drawing/2014/main" id="{FC6A7345-55AD-4182-BFCB-3AA8CE704CE5}"/>
              </a:ext>
            </a:extLst>
          </p:cNvPr>
          <p:cNvSpPr/>
          <p:nvPr/>
        </p:nvSpPr>
        <p:spPr>
          <a:xfrm>
            <a:off x="6628289" y="4741897"/>
            <a:ext cx="401912" cy="317767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/>
              <a:t>D</a:t>
            </a:r>
          </a:p>
        </p:txBody>
      </p:sp>
      <p:cxnSp>
        <p:nvCxnSpPr>
          <p:cNvPr id="234" name="Conector: Angulado 233">
            <a:extLst>
              <a:ext uri="{FF2B5EF4-FFF2-40B4-BE49-F238E27FC236}">
                <a16:creationId xmlns:a16="http://schemas.microsoft.com/office/drawing/2014/main" id="{47FB755F-39A9-4C15-ADBA-96723BA2DD60}"/>
              </a:ext>
            </a:extLst>
          </p:cNvPr>
          <p:cNvCxnSpPr>
            <a:stCxn id="224" idx="3"/>
            <a:endCxn id="42" idx="1"/>
          </p:cNvCxnSpPr>
          <p:nvPr/>
        </p:nvCxnSpPr>
        <p:spPr>
          <a:xfrm flipV="1">
            <a:off x="5055520" y="3452370"/>
            <a:ext cx="1572769" cy="72302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6" name="Conector: Angulado 235">
            <a:extLst>
              <a:ext uri="{FF2B5EF4-FFF2-40B4-BE49-F238E27FC236}">
                <a16:creationId xmlns:a16="http://schemas.microsoft.com/office/drawing/2014/main" id="{31028143-8328-4047-9AF7-4B47303E248E}"/>
              </a:ext>
            </a:extLst>
          </p:cNvPr>
          <p:cNvCxnSpPr>
            <a:stCxn id="224" idx="3"/>
            <a:endCxn id="43" idx="1"/>
          </p:cNvCxnSpPr>
          <p:nvPr/>
        </p:nvCxnSpPr>
        <p:spPr>
          <a:xfrm flipV="1">
            <a:off x="5055520" y="3929020"/>
            <a:ext cx="1572769" cy="24637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8" name="Conector: Angulado 237">
            <a:extLst>
              <a:ext uri="{FF2B5EF4-FFF2-40B4-BE49-F238E27FC236}">
                <a16:creationId xmlns:a16="http://schemas.microsoft.com/office/drawing/2014/main" id="{2D5A56AC-52F0-4E43-9038-5ECFE8DDC13E}"/>
              </a:ext>
            </a:extLst>
          </p:cNvPr>
          <p:cNvCxnSpPr>
            <a:stCxn id="224" idx="3"/>
            <a:endCxn id="44" idx="1"/>
          </p:cNvCxnSpPr>
          <p:nvPr/>
        </p:nvCxnSpPr>
        <p:spPr>
          <a:xfrm>
            <a:off x="5055520" y="4175395"/>
            <a:ext cx="1572769" cy="24094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0" name="Conector: Angulado 239">
            <a:extLst>
              <a:ext uri="{FF2B5EF4-FFF2-40B4-BE49-F238E27FC236}">
                <a16:creationId xmlns:a16="http://schemas.microsoft.com/office/drawing/2014/main" id="{1E71E173-AFDA-4E83-96F6-FE447E33CE7B}"/>
              </a:ext>
            </a:extLst>
          </p:cNvPr>
          <p:cNvCxnSpPr>
            <a:stCxn id="224" idx="3"/>
            <a:endCxn id="46" idx="1"/>
          </p:cNvCxnSpPr>
          <p:nvPr/>
        </p:nvCxnSpPr>
        <p:spPr>
          <a:xfrm>
            <a:off x="5055520" y="4175395"/>
            <a:ext cx="1572769" cy="72538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42" name="CaixaDeTexto 241">
                <a:extLst>
                  <a:ext uri="{FF2B5EF4-FFF2-40B4-BE49-F238E27FC236}">
                    <a16:creationId xmlns:a16="http://schemas.microsoft.com/office/drawing/2014/main" id="{45DA3855-A235-4552-87FC-FA36556B0AB0}"/>
                  </a:ext>
                </a:extLst>
              </p:cNvPr>
              <p:cNvSpPr txBox="1"/>
              <p:nvPr/>
            </p:nvSpPr>
            <p:spPr>
              <a:xfrm>
                <a:off x="7696595" y="3883128"/>
                <a:ext cx="210192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+1)=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𝐴𝑥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)+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𝐵𝑢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𝐶𝑥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)+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𝐷𝑢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>
          <p:sp>
            <p:nvSpPr>
              <p:cNvPr id="242" name="CaixaDeTexto 241">
                <a:extLst>
                  <a:ext uri="{FF2B5EF4-FFF2-40B4-BE49-F238E27FC236}">
                    <a16:creationId xmlns:a16="http://schemas.microsoft.com/office/drawing/2014/main" id="{45DA3855-A235-4552-87FC-FA36556B0A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6595" y="3883128"/>
                <a:ext cx="2101922" cy="430887"/>
              </a:xfrm>
              <a:prstGeom prst="rect">
                <a:avLst/>
              </a:prstGeom>
              <a:blipFill>
                <a:blip r:embed="rId9"/>
                <a:stretch>
                  <a:fillRect l="-1744" r="-2616" b="-1549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3" name="Conector: Angulado 252">
            <a:extLst>
              <a:ext uri="{FF2B5EF4-FFF2-40B4-BE49-F238E27FC236}">
                <a16:creationId xmlns:a16="http://schemas.microsoft.com/office/drawing/2014/main" id="{9D466712-893C-4A4A-8989-C1D93C9251A0}"/>
              </a:ext>
            </a:extLst>
          </p:cNvPr>
          <p:cNvCxnSpPr>
            <a:stCxn id="42" idx="3"/>
            <a:endCxn id="242" idx="1"/>
          </p:cNvCxnSpPr>
          <p:nvPr/>
        </p:nvCxnSpPr>
        <p:spPr>
          <a:xfrm>
            <a:off x="7030201" y="3452370"/>
            <a:ext cx="666394" cy="64620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5" name="Conector: Angulado 254">
            <a:extLst>
              <a:ext uri="{FF2B5EF4-FFF2-40B4-BE49-F238E27FC236}">
                <a16:creationId xmlns:a16="http://schemas.microsoft.com/office/drawing/2014/main" id="{78E1CC3F-0C56-43AE-A861-8BDC553ADAE1}"/>
              </a:ext>
            </a:extLst>
          </p:cNvPr>
          <p:cNvCxnSpPr>
            <a:stCxn id="43" idx="3"/>
            <a:endCxn id="242" idx="1"/>
          </p:cNvCxnSpPr>
          <p:nvPr/>
        </p:nvCxnSpPr>
        <p:spPr>
          <a:xfrm>
            <a:off x="7030201" y="3929020"/>
            <a:ext cx="666394" cy="16955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Conector: Angulado 32">
            <a:extLst>
              <a:ext uri="{FF2B5EF4-FFF2-40B4-BE49-F238E27FC236}">
                <a16:creationId xmlns:a16="http://schemas.microsoft.com/office/drawing/2014/main" id="{AA3E7CD4-7D63-4D84-9D7F-02DAB9FEF9A8}"/>
              </a:ext>
            </a:extLst>
          </p:cNvPr>
          <p:cNvCxnSpPr>
            <a:stCxn id="44" idx="3"/>
            <a:endCxn id="242" idx="1"/>
          </p:cNvCxnSpPr>
          <p:nvPr/>
        </p:nvCxnSpPr>
        <p:spPr>
          <a:xfrm flipV="1">
            <a:off x="7030201" y="4098572"/>
            <a:ext cx="666394" cy="31776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Conector: Angulado 35">
            <a:extLst>
              <a:ext uri="{FF2B5EF4-FFF2-40B4-BE49-F238E27FC236}">
                <a16:creationId xmlns:a16="http://schemas.microsoft.com/office/drawing/2014/main" id="{C6CAEC68-26BC-4188-B6E3-61B3818AA81B}"/>
              </a:ext>
            </a:extLst>
          </p:cNvPr>
          <p:cNvCxnSpPr>
            <a:cxnSpLocks/>
            <a:stCxn id="46" idx="3"/>
            <a:endCxn id="242" idx="1"/>
          </p:cNvCxnSpPr>
          <p:nvPr/>
        </p:nvCxnSpPr>
        <p:spPr>
          <a:xfrm flipV="1">
            <a:off x="7030201" y="4098572"/>
            <a:ext cx="666394" cy="80220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Conector de Seta Reta 37">
            <a:extLst>
              <a:ext uri="{FF2B5EF4-FFF2-40B4-BE49-F238E27FC236}">
                <a16:creationId xmlns:a16="http://schemas.microsoft.com/office/drawing/2014/main" id="{79E6C2D0-9506-4707-81DB-C6CEE0F27770}"/>
              </a:ext>
            </a:extLst>
          </p:cNvPr>
          <p:cNvCxnSpPr>
            <a:stCxn id="242" idx="3"/>
            <a:endCxn id="31" idx="1"/>
          </p:cNvCxnSpPr>
          <p:nvPr/>
        </p:nvCxnSpPr>
        <p:spPr>
          <a:xfrm>
            <a:off x="9798517" y="4098572"/>
            <a:ext cx="5944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22500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A784A4-BB9D-45B3-B0F2-2AF88167E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Escolha da Estrutura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3785861-FE9A-4910-98CB-FC5B5F0792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Sinal de Entrada (normalizado)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Sinal de Saída (normalizado)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Ordem do Modelo</a:t>
            </a:r>
          </a:p>
          <a:p>
            <a:pPr>
              <a:buFont typeface="Arial" panose="020B0604020202020204" pitchFamily="34" charset="0"/>
              <a:buChar char="•"/>
            </a:pPr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422D645-E8F6-4E4B-BF6D-D930228AA3E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26</a:t>
            </a:fld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402733D-A615-4BFD-BCF7-7105E1CF41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0723" y="0"/>
            <a:ext cx="14808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6118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A784A4-BB9D-45B3-B0F2-2AF88167E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Escolha da ordem dos modelos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422D645-E8F6-4E4B-BF6D-D930228AA3E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27</a:t>
            </a:fld>
            <a:endParaRPr lang="pt-BR"/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68AD1855-FB04-4611-AA54-81C5B882B9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1737359"/>
            <a:ext cx="5761334" cy="2400556"/>
          </a:xfrm>
          <a:prstGeom prst="rect">
            <a:avLst/>
          </a:prstGeom>
        </p:spPr>
      </p:pic>
      <p:pic>
        <p:nvPicPr>
          <p:cNvPr id="8" name="Gráfico 7">
            <a:extLst>
              <a:ext uri="{FF2B5EF4-FFF2-40B4-BE49-F238E27FC236}">
                <a16:creationId xmlns:a16="http://schemas.microsoft.com/office/drawing/2014/main" id="{654E8CC7-E737-434E-8570-3523FA6F1B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2" y="4178596"/>
            <a:ext cx="5761335" cy="2400556"/>
          </a:xfrm>
          <a:prstGeom prst="rect">
            <a:avLst/>
          </a:prstGeom>
        </p:spPr>
      </p:pic>
      <p:pic>
        <p:nvPicPr>
          <p:cNvPr id="10" name="Gráfico 9">
            <a:extLst>
              <a:ext uri="{FF2B5EF4-FFF2-40B4-BE49-F238E27FC236}">
                <a16:creationId xmlns:a16="http://schemas.microsoft.com/office/drawing/2014/main" id="{B1530474-A91E-4621-8331-93C7B384981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314417" y="1737359"/>
            <a:ext cx="5761334" cy="2400556"/>
          </a:xfrm>
          <a:prstGeom prst="rect">
            <a:avLst/>
          </a:prstGeom>
        </p:spPr>
      </p:pic>
      <p:pic>
        <p:nvPicPr>
          <p:cNvPr id="12" name="Gráfico 11">
            <a:extLst>
              <a:ext uri="{FF2B5EF4-FFF2-40B4-BE49-F238E27FC236}">
                <a16:creationId xmlns:a16="http://schemas.microsoft.com/office/drawing/2014/main" id="{796F14D6-33B6-42E9-BDD2-5A98EE96740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314419" y="4178596"/>
            <a:ext cx="5761332" cy="240055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CaixaDeTexto 2">
                <a:extLst>
                  <a:ext uri="{FF2B5EF4-FFF2-40B4-BE49-F238E27FC236}">
                    <a16:creationId xmlns:a16="http://schemas.microsoft.com/office/drawing/2014/main" id="{1CECDBE3-9B01-4516-B948-D278D170D9A1}"/>
                  </a:ext>
                </a:extLst>
              </p:cNvPr>
              <p:cNvSpPr txBox="1"/>
              <p:nvPr/>
            </p:nvSpPr>
            <p:spPr>
              <a:xfrm>
                <a:off x="9414152" y="814031"/>
                <a:ext cx="1467709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𝜓𝜃</m:t>
                      </m:r>
                    </m:oMath>
                    <m:oMath xmlns:m="http://schemas.openxmlformats.org/officeDocument/2006/math"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𝑠𝑖𝑚</m:t>
                          </m:r>
                        </m:sub>
                      </m:sSub>
                    </m:oMath>
                  </m:oMathPara>
                </a14:m>
                <a:endParaRPr lang="pt-BR" sz="2000" dirty="0"/>
              </a:p>
            </p:txBody>
          </p:sp>
        </mc:Choice>
        <mc:Fallback>
          <p:sp>
            <p:nvSpPr>
              <p:cNvPr id="3" name="CaixaDeTexto 2">
                <a:extLst>
                  <a:ext uri="{FF2B5EF4-FFF2-40B4-BE49-F238E27FC236}">
                    <a16:creationId xmlns:a16="http://schemas.microsoft.com/office/drawing/2014/main" id="{1CECDBE3-9B01-4516-B948-D278D170D9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4152" y="814031"/>
                <a:ext cx="1467709" cy="615553"/>
              </a:xfrm>
              <a:prstGeom prst="rect">
                <a:avLst/>
              </a:prstGeom>
              <a:blipFill>
                <a:blip r:embed="rId11"/>
                <a:stretch>
                  <a:fillRect l="-1245" r="-1245" b="-1386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800141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A784A4-BB9D-45B3-B0F2-2AF88167E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Relação entre brancura do resíduo e utilidade do modelo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422D645-E8F6-4E4B-BF6D-D930228AA3E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28</a:t>
            </a:fld>
            <a:endParaRPr lang="pt-BR"/>
          </a:p>
        </p:txBody>
      </p:sp>
      <p:pic>
        <p:nvPicPr>
          <p:cNvPr id="13" name="Gráfico 12">
            <a:extLst>
              <a:ext uri="{FF2B5EF4-FFF2-40B4-BE49-F238E27FC236}">
                <a16:creationId xmlns:a16="http://schemas.microsoft.com/office/drawing/2014/main" id="{A4632D8E-8320-4FE7-A282-6A22BE84DF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4124876"/>
            <a:ext cx="5603782" cy="2334909"/>
          </a:xfrm>
          <a:prstGeom prst="rect">
            <a:avLst/>
          </a:prstGeom>
        </p:spPr>
      </p:pic>
      <p:pic>
        <p:nvPicPr>
          <p:cNvPr id="15" name="Gráfico 14">
            <a:extLst>
              <a:ext uri="{FF2B5EF4-FFF2-40B4-BE49-F238E27FC236}">
                <a16:creationId xmlns:a16="http://schemas.microsoft.com/office/drawing/2014/main" id="{FFE10EA4-C4A9-49C8-8554-7183606F53F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633" y="1737360"/>
            <a:ext cx="5603783" cy="2334910"/>
          </a:xfrm>
          <a:prstGeom prst="rect">
            <a:avLst/>
          </a:prstGeom>
        </p:spPr>
      </p:pic>
      <p:pic>
        <p:nvPicPr>
          <p:cNvPr id="6" name="Gráfico 5">
            <a:extLst>
              <a:ext uri="{FF2B5EF4-FFF2-40B4-BE49-F238E27FC236}">
                <a16:creationId xmlns:a16="http://schemas.microsoft.com/office/drawing/2014/main" id="{F41894AD-2F6F-40C3-9246-3F920BAFDD4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566950" y="1737360"/>
            <a:ext cx="5603784" cy="2334910"/>
          </a:xfrm>
          <a:prstGeom prst="rect">
            <a:avLst/>
          </a:prstGeom>
        </p:spPr>
      </p:pic>
      <p:pic>
        <p:nvPicPr>
          <p:cNvPr id="8" name="Gráfico 7">
            <a:extLst>
              <a:ext uri="{FF2B5EF4-FFF2-40B4-BE49-F238E27FC236}">
                <a16:creationId xmlns:a16="http://schemas.microsoft.com/office/drawing/2014/main" id="{E705EEF0-1A35-49FD-B5E8-7EF6D01C4C4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570742" y="4164949"/>
            <a:ext cx="5603781" cy="2334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2754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A784A4-BB9D-45B3-B0F2-2AF88167E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Relação entre brancura do resíduo e utilidade do modelo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422D645-E8F6-4E4B-BF6D-D930228AA3E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29</a:t>
            </a:fld>
            <a:endParaRPr lang="pt-BR"/>
          </a:p>
        </p:txBody>
      </p:sp>
      <p:pic>
        <p:nvPicPr>
          <p:cNvPr id="13" name="Gráfico 12">
            <a:extLst>
              <a:ext uri="{FF2B5EF4-FFF2-40B4-BE49-F238E27FC236}">
                <a16:creationId xmlns:a16="http://schemas.microsoft.com/office/drawing/2014/main" id="{A4632D8E-8320-4FE7-A282-6A22BE84DF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4124876"/>
            <a:ext cx="5603782" cy="2334909"/>
          </a:xfrm>
          <a:prstGeom prst="rect">
            <a:avLst/>
          </a:prstGeom>
        </p:spPr>
      </p:pic>
      <p:pic>
        <p:nvPicPr>
          <p:cNvPr id="15" name="Gráfico 14">
            <a:extLst>
              <a:ext uri="{FF2B5EF4-FFF2-40B4-BE49-F238E27FC236}">
                <a16:creationId xmlns:a16="http://schemas.microsoft.com/office/drawing/2014/main" id="{FFE10EA4-C4A9-49C8-8554-7183606F53F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633" y="1737360"/>
            <a:ext cx="5603783" cy="2334910"/>
          </a:xfrm>
          <a:prstGeom prst="rect">
            <a:avLst/>
          </a:prstGeom>
        </p:spPr>
      </p:pic>
      <p:pic>
        <p:nvPicPr>
          <p:cNvPr id="6" name="Gráfico 5">
            <a:extLst>
              <a:ext uri="{FF2B5EF4-FFF2-40B4-BE49-F238E27FC236}">
                <a16:creationId xmlns:a16="http://schemas.microsoft.com/office/drawing/2014/main" id="{F41894AD-2F6F-40C3-9246-3F920BAFDD4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566950" y="1737360"/>
            <a:ext cx="5603784" cy="2334910"/>
          </a:xfrm>
          <a:prstGeom prst="rect">
            <a:avLst/>
          </a:prstGeom>
        </p:spPr>
      </p:pic>
      <p:pic>
        <p:nvPicPr>
          <p:cNvPr id="8" name="Gráfico 7">
            <a:extLst>
              <a:ext uri="{FF2B5EF4-FFF2-40B4-BE49-F238E27FC236}">
                <a16:creationId xmlns:a16="http://schemas.microsoft.com/office/drawing/2014/main" id="{E705EEF0-1A35-49FD-B5E8-7EF6D01C4C4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570742" y="4164949"/>
            <a:ext cx="5603781" cy="2334909"/>
          </a:xfrm>
          <a:prstGeom prst="rect">
            <a:avLst/>
          </a:prstGeom>
        </p:spPr>
      </p:pic>
      <p:pic>
        <p:nvPicPr>
          <p:cNvPr id="5" name="Gráfico 4">
            <a:extLst>
              <a:ext uri="{FF2B5EF4-FFF2-40B4-BE49-F238E27FC236}">
                <a16:creationId xmlns:a16="http://schemas.microsoft.com/office/drawing/2014/main" id="{408D2E18-F37D-4CFD-90AA-5090AD3ABCB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497268" y="2657213"/>
            <a:ext cx="6673466" cy="2780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1282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r>
              <a:rPr lang="pt-BR"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Motivação</a:t>
            </a:r>
            <a:endParaRPr sz="4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Shape 138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sz="10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26" name="Picture 2" descr="Image result for tunel de vento">
            <a:extLst>
              <a:ext uri="{FF2B5EF4-FFF2-40B4-BE49-F238E27FC236}">
                <a16:creationId xmlns:a16="http://schemas.microsoft.com/office/drawing/2014/main" id="{EE24CFE8-35E9-4917-AD43-6CA602EC12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3415" y="2351063"/>
            <a:ext cx="3445170" cy="2155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Shape 143">
            <a:extLst>
              <a:ext uri="{FF2B5EF4-FFF2-40B4-BE49-F238E27FC236}">
                <a16:creationId xmlns:a16="http://schemas.microsoft.com/office/drawing/2014/main" id="{23DD8E59-DC48-4CDD-9A1E-2DE31061A7C5}"/>
              </a:ext>
            </a:extLst>
          </p:cNvPr>
          <p:cNvSpPr/>
          <p:nvPr/>
        </p:nvSpPr>
        <p:spPr>
          <a:xfrm>
            <a:off x="4427827" y="5120639"/>
            <a:ext cx="3336341" cy="1006648"/>
          </a:xfrm>
          <a:prstGeom prst="rect">
            <a:avLst/>
          </a:prstGeom>
          <a:solidFill>
            <a:schemeClr val="lt1"/>
          </a:solidFill>
          <a:ln w="158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Tipos de túnel de vento:</a:t>
            </a:r>
            <a:endParaRPr dirty="0"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Horizontal.</a:t>
            </a:r>
            <a:endParaRPr dirty="0"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Vertical.</a:t>
            </a:r>
            <a:endParaRPr sz="2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Shape 147">
            <a:extLst>
              <a:ext uri="{FF2B5EF4-FFF2-40B4-BE49-F238E27FC236}">
                <a16:creationId xmlns:a16="http://schemas.microsoft.com/office/drawing/2014/main" id="{A78B7484-C41D-420A-9835-607E81624A5E}"/>
              </a:ext>
            </a:extLst>
          </p:cNvPr>
          <p:cNvSpPr/>
          <p:nvPr/>
        </p:nvSpPr>
        <p:spPr>
          <a:xfrm>
            <a:off x="5943598" y="4506936"/>
            <a:ext cx="304800" cy="475562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5875" cap="flat" cmpd="sng">
            <a:solidFill>
              <a:srgbClr val="147EA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" name="Picture 4" descr="Image result for tunel de vento">
            <a:extLst>
              <a:ext uri="{FF2B5EF4-FFF2-40B4-BE49-F238E27FC236}">
                <a16:creationId xmlns:a16="http://schemas.microsoft.com/office/drawing/2014/main" id="{B5483DC8-084B-4823-B2BE-FF0A5FC6AC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326341"/>
            <a:ext cx="4284348" cy="2531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51893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A784A4-BB9D-45B3-B0F2-2AF88167E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Relação entre brancura do resíduo e utilidade do modelo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422D645-E8F6-4E4B-BF6D-D930228AA3E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30</a:t>
            </a:fld>
            <a:endParaRPr lang="pt-BR"/>
          </a:p>
        </p:txBody>
      </p:sp>
      <p:pic>
        <p:nvPicPr>
          <p:cNvPr id="13" name="Gráfico 12">
            <a:extLst>
              <a:ext uri="{FF2B5EF4-FFF2-40B4-BE49-F238E27FC236}">
                <a16:creationId xmlns:a16="http://schemas.microsoft.com/office/drawing/2014/main" id="{A4632D8E-8320-4FE7-A282-6A22BE84DF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1712609"/>
            <a:ext cx="5603782" cy="2334909"/>
          </a:xfrm>
          <a:prstGeom prst="rect">
            <a:avLst/>
          </a:prstGeom>
        </p:spPr>
      </p:pic>
      <p:pic>
        <p:nvPicPr>
          <p:cNvPr id="7" name="Gráfico 6">
            <a:extLst>
              <a:ext uri="{FF2B5EF4-FFF2-40B4-BE49-F238E27FC236}">
                <a16:creationId xmlns:a16="http://schemas.microsoft.com/office/drawing/2014/main" id="{920F2817-057E-4987-BAE2-F162F108E5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4523090"/>
            <a:ext cx="5603784" cy="2334910"/>
          </a:xfrm>
          <a:prstGeom prst="rect">
            <a:avLst/>
          </a:prstGeom>
        </p:spPr>
      </p:pic>
      <p:pic>
        <p:nvPicPr>
          <p:cNvPr id="10" name="Gráfico 9">
            <a:extLst>
              <a:ext uri="{FF2B5EF4-FFF2-40B4-BE49-F238E27FC236}">
                <a16:creationId xmlns:a16="http://schemas.microsoft.com/office/drawing/2014/main" id="{1E7BD758-8346-4DB0-B4CC-FCEFCF5C006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588218" y="1712608"/>
            <a:ext cx="5603782" cy="2334909"/>
          </a:xfrm>
          <a:prstGeom prst="rect">
            <a:avLst/>
          </a:prstGeom>
        </p:spPr>
      </p:pic>
      <p:pic>
        <p:nvPicPr>
          <p:cNvPr id="12" name="Gráfico 11">
            <a:extLst>
              <a:ext uri="{FF2B5EF4-FFF2-40B4-BE49-F238E27FC236}">
                <a16:creationId xmlns:a16="http://schemas.microsoft.com/office/drawing/2014/main" id="{3137836F-C548-4931-BB76-D4FB1FF0FEE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588215" y="4093858"/>
            <a:ext cx="5603784" cy="2334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594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A784A4-BB9D-45B3-B0F2-2AF88167E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Relação entre brancura do resíduo e utilidade do modelo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422D645-E8F6-4E4B-BF6D-D930228AA3E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31</a:t>
            </a:fld>
            <a:endParaRPr lang="pt-BR"/>
          </a:p>
        </p:txBody>
      </p:sp>
      <p:pic>
        <p:nvPicPr>
          <p:cNvPr id="13" name="Gráfico 12">
            <a:extLst>
              <a:ext uri="{FF2B5EF4-FFF2-40B4-BE49-F238E27FC236}">
                <a16:creationId xmlns:a16="http://schemas.microsoft.com/office/drawing/2014/main" id="{A4632D8E-8320-4FE7-A282-6A22BE84DF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1712609"/>
            <a:ext cx="5603782" cy="2334909"/>
          </a:xfrm>
          <a:prstGeom prst="rect">
            <a:avLst/>
          </a:prstGeom>
        </p:spPr>
      </p:pic>
      <p:pic>
        <p:nvPicPr>
          <p:cNvPr id="7" name="Gráfico 6">
            <a:extLst>
              <a:ext uri="{FF2B5EF4-FFF2-40B4-BE49-F238E27FC236}">
                <a16:creationId xmlns:a16="http://schemas.microsoft.com/office/drawing/2014/main" id="{920F2817-057E-4987-BAE2-F162F108E5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4523090"/>
            <a:ext cx="5603784" cy="2334910"/>
          </a:xfrm>
          <a:prstGeom prst="rect">
            <a:avLst/>
          </a:prstGeom>
        </p:spPr>
      </p:pic>
      <p:pic>
        <p:nvPicPr>
          <p:cNvPr id="10" name="Gráfico 9">
            <a:extLst>
              <a:ext uri="{FF2B5EF4-FFF2-40B4-BE49-F238E27FC236}">
                <a16:creationId xmlns:a16="http://schemas.microsoft.com/office/drawing/2014/main" id="{1E7BD758-8346-4DB0-B4CC-FCEFCF5C006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588218" y="1712608"/>
            <a:ext cx="5603782" cy="2334909"/>
          </a:xfrm>
          <a:prstGeom prst="rect">
            <a:avLst/>
          </a:prstGeom>
        </p:spPr>
      </p:pic>
      <p:pic>
        <p:nvPicPr>
          <p:cNvPr id="12" name="Gráfico 11">
            <a:extLst>
              <a:ext uri="{FF2B5EF4-FFF2-40B4-BE49-F238E27FC236}">
                <a16:creationId xmlns:a16="http://schemas.microsoft.com/office/drawing/2014/main" id="{3137836F-C548-4931-BB76-D4FB1FF0FEE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588215" y="4093858"/>
            <a:ext cx="5603784" cy="2334910"/>
          </a:xfrm>
          <a:prstGeom prst="rect">
            <a:avLst/>
          </a:prstGeom>
        </p:spPr>
      </p:pic>
      <p:pic>
        <p:nvPicPr>
          <p:cNvPr id="16" name="Gráfico 15">
            <a:extLst>
              <a:ext uri="{FF2B5EF4-FFF2-40B4-BE49-F238E27FC236}">
                <a16:creationId xmlns:a16="http://schemas.microsoft.com/office/drawing/2014/main" id="{0B6CB9C8-044C-4D11-A956-8780BA3FC36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497268" y="2657213"/>
            <a:ext cx="6673466" cy="2780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2239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A784A4-BB9D-45B3-B0F2-2AF88167E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Dinâmica dos modelos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422D645-E8F6-4E4B-BF6D-D930228AA3E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32</a:t>
            </a:fld>
            <a:endParaRPr lang="pt-BR"/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6739EB48-0FF2-4BE6-BEF1-E3AFB84A73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88221" y="4124877"/>
            <a:ext cx="5603779" cy="2334908"/>
          </a:xfrm>
          <a:prstGeom prst="rect">
            <a:avLst/>
          </a:prstGeom>
        </p:spPr>
      </p:pic>
      <p:pic>
        <p:nvPicPr>
          <p:cNvPr id="9" name="Gráfico 8">
            <a:extLst>
              <a:ext uri="{FF2B5EF4-FFF2-40B4-BE49-F238E27FC236}">
                <a16:creationId xmlns:a16="http://schemas.microsoft.com/office/drawing/2014/main" id="{793EBA89-4B3E-4C45-A2D2-0437C13E3FF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4124876"/>
            <a:ext cx="5603782" cy="2334909"/>
          </a:xfrm>
          <a:prstGeom prst="rect">
            <a:avLst/>
          </a:prstGeom>
        </p:spPr>
      </p:pic>
      <p:pic>
        <p:nvPicPr>
          <p:cNvPr id="13" name="Gráfico 12">
            <a:extLst>
              <a:ext uri="{FF2B5EF4-FFF2-40B4-BE49-F238E27FC236}">
                <a16:creationId xmlns:a16="http://schemas.microsoft.com/office/drawing/2014/main" id="{A4632D8E-8320-4FE7-A282-6A22BE84DFD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570742" y="1737359"/>
            <a:ext cx="5603782" cy="2334909"/>
          </a:xfrm>
          <a:prstGeom prst="rect">
            <a:avLst/>
          </a:prstGeom>
        </p:spPr>
      </p:pic>
      <p:pic>
        <p:nvPicPr>
          <p:cNvPr id="15" name="Gráfico 14">
            <a:extLst>
              <a:ext uri="{FF2B5EF4-FFF2-40B4-BE49-F238E27FC236}">
                <a16:creationId xmlns:a16="http://schemas.microsoft.com/office/drawing/2014/main" id="{FFE10EA4-C4A9-49C8-8554-7183606F53F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0" y="1737360"/>
            <a:ext cx="5603783" cy="2334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1313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A784A4-BB9D-45B3-B0F2-2AF88167E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Controle por realimentação com estimador de estados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422D645-E8F6-4E4B-BF6D-D930228AA3E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33</a:t>
            </a:fld>
            <a:endParaRPr lang="pt-BR"/>
          </a:p>
        </p:txBody>
      </p:sp>
      <p:pic>
        <p:nvPicPr>
          <p:cNvPr id="27" name="Gráfico 26">
            <a:extLst>
              <a:ext uri="{FF2B5EF4-FFF2-40B4-BE49-F238E27FC236}">
                <a16:creationId xmlns:a16="http://schemas.microsoft.com/office/drawing/2014/main" id="{7D1F9E07-956A-448F-A954-15D89B844F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" y="4114800"/>
            <a:ext cx="5895831" cy="2456596"/>
          </a:xfrm>
          <a:prstGeom prst="rect">
            <a:avLst/>
          </a:prstGeom>
        </p:spPr>
      </p:pic>
      <p:pic>
        <p:nvPicPr>
          <p:cNvPr id="29" name="Gráfico 28">
            <a:extLst>
              <a:ext uri="{FF2B5EF4-FFF2-40B4-BE49-F238E27FC236}">
                <a16:creationId xmlns:a16="http://schemas.microsoft.com/office/drawing/2014/main" id="{AF4A2A50-131B-4BB7-91E2-B98EF36E03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287902" y="1616540"/>
            <a:ext cx="5895831" cy="2456596"/>
          </a:xfrm>
          <a:prstGeom prst="rect">
            <a:avLst/>
          </a:prstGeom>
        </p:spPr>
      </p:pic>
      <p:pic>
        <p:nvPicPr>
          <p:cNvPr id="31" name="Gráfico 30">
            <a:extLst>
              <a:ext uri="{FF2B5EF4-FFF2-40B4-BE49-F238E27FC236}">
                <a16:creationId xmlns:a16="http://schemas.microsoft.com/office/drawing/2014/main" id="{71C37F25-7605-423E-BE05-A78874874DD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-1" y="1616539"/>
            <a:ext cx="5895829" cy="2456596"/>
          </a:xfrm>
          <a:prstGeom prst="rect">
            <a:avLst/>
          </a:prstGeom>
        </p:spPr>
      </p:pic>
      <p:pic>
        <p:nvPicPr>
          <p:cNvPr id="33" name="Gráfico 32">
            <a:extLst>
              <a:ext uri="{FF2B5EF4-FFF2-40B4-BE49-F238E27FC236}">
                <a16:creationId xmlns:a16="http://schemas.microsoft.com/office/drawing/2014/main" id="{B91D14F3-D0DF-433C-B9FC-B257A58D29A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296169" y="4114801"/>
            <a:ext cx="5895831" cy="2456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9124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CFEF5C-C029-49AD-A74F-11CCBF2B9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Avaliação Experimental do controlador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6DD5DC2-CA36-4A7D-BDA5-352CCE4A0A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Resposta ao degrau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Resposta à escadaria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Robustez à variação paramétrica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Robustez  à perturbação externa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869F6B3A-1409-4D43-B83E-4E718B5EAE8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34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502131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CA7F23E-CD49-4DF4-919A-10C32A3456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Avaliação Experimental: Resposta ao degrau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4D3D89C-5741-4969-83AC-15CF9A1AC1D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35</a:t>
            </a:fld>
            <a:endParaRPr lang="pt-BR"/>
          </a:p>
        </p:txBody>
      </p:sp>
      <p:pic>
        <p:nvPicPr>
          <p:cNvPr id="8" name="Gráfico 7">
            <a:extLst>
              <a:ext uri="{FF2B5EF4-FFF2-40B4-BE49-F238E27FC236}">
                <a16:creationId xmlns:a16="http://schemas.microsoft.com/office/drawing/2014/main" id="{6E4781C8-07C9-4B49-BE6C-83A21E389E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1737359"/>
            <a:ext cx="5640650" cy="2350271"/>
          </a:xfrm>
          <a:prstGeom prst="rect">
            <a:avLst/>
          </a:prstGeom>
        </p:spPr>
      </p:pic>
      <p:pic>
        <p:nvPicPr>
          <p:cNvPr id="10" name="Gráfico 9">
            <a:extLst>
              <a:ext uri="{FF2B5EF4-FFF2-40B4-BE49-F238E27FC236}">
                <a16:creationId xmlns:a16="http://schemas.microsoft.com/office/drawing/2014/main" id="{1FD51F48-CA4A-44AD-8206-A4DBCC1347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1" y="4221126"/>
            <a:ext cx="5640651" cy="2350271"/>
          </a:xfrm>
          <a:prstGeom prst="rect">
            <a:avLst/>
          </a:prstGeom>
        </p:spPr>
      </p:pic>
      <p:pic>
        <p:nvPicPr>
          <p:cNvPr id="12" name="Gráfico 11">
            <a:extLst>
              <a:ext uri="{FF2B5EF4-FFF2-40B4-BE49-F238E27FC236}">
                <a16:creationId xmlns:a16="http://schemas.microsoft.com/office/drawing/2014/main" id="{3BD217FC-9441-4469-BB98-6754EFEF4E5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551352" y="1737360"/>
            <a:ext cx="5640648" cy="2350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3668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CA7F23E-CD49-4DF4-919A-10C32A3456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Avaliação Experimental: Resposta ao degrau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4D3D89C-5741-4969-83AC-15CF9A1AC1D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36</a:t>
            </a:fld>
            <a:endParaRPr lang="pt-BR"/>
          </a:p>
        </p:txBody>
      </p:sp>
      <p:pic>
        <p:nvPicPr>
          <p:cNvPr id="21" name="Gráfico 20">
            <a:extLst>
              <a:ext uri="{FF2B5EF4-FFF2-40B4-BE49-F238E27FC236}">
                <a16:creationId xmlns:a16="http://schemas.microsoft.com/office/drawing/2014/main" id="{BC8B8CFC-21ED-4AF4-9902-33B511C9D8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3" y="1737360"/>
            <a:ext cx="5629621" cy="2345675"/>
          </a:xfrm>
          <a:prstGeom prst="rect">
            <a:avLst/>
          </a:prstGeom>
        </p:spPr>
      </p:pic>
      <p:pic>
        <p:nvPicPr>
          <p:cNvPr id="23" name="Gráfico 22">
            <a:extLst>
              <a:ext uri="{FF2B5EF4-FFF2-40B4-BE49-F238E27FC236}">
                <a16:creationId xmlns:a16="http://schemas.microsoft.com/office/drawing/2014/main" id="{3B248A12-344D-4C14-90FC-DDBD82D962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62381" y="1737359"/>
            <a:ext cx="5629619" cy="2345675"/>
          </a:xfrm>
          <a:prstGeom prst="rect">
            <a:avLst/>
          </a:prstGeom>
        </p:spPr>
      </p:pic>
      <p:pic>
        <p:nvPicPr>
          <p:cNvPr id="25" name="Gráfico 24">
            <a:extLst>
              <a:ext uri="{FF2B5EF4-FFF2-40B4-BE49-F238E27FC236}">
                <a16:creationId xmlns:a16="http://schemas.microsoft.com/office/drawing/2014/main" id="{68ED19E5-C55E-47A0-B8C0-33C282CEECB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0" y="4360954"/>
            <a:ext cx="5629620" cy="2345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8927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CA7F23E-CD49-4DF4-919A-10C32A3456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Avaliação Experimental: Resposta ao degrau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4D3D89C-5741-4969-83AC-15CF9A1AC1D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37</a:t>
            </a:fld>
            <a:endParaRPr lang="pt-BR"/>
          </a:p>
        </p:txBody>
      </p:sp>
      <p:graphicFrame>
        <p:nvGraphicFramePr>
          <p:cNvPr id="7" name="Gráfico 6">
            <a:extLst>
              <a:ext uri="{FF2B5EF4-FFF2-40B4-BE49-F238E27FC236}">
                <a16:creationId xmlns:a16="http://schemas.microsoft.com/office/drawing/2014/main" id="{E2A2140A-C2D3-44DF-9AC9-04B1DACEA6B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44517346"/>
              </p:ext>
            </p:extLst>
          </p:nvPr>
        </p:nvGraphicFramePr>
        <p:xfrm>
          <a:off x="0" y="1017619"/>
          <a:ext cx="10856421" cy="584038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CaixaDeTexto 7">
            <a:extLst>
              <a:ext uri="{FF2B5EF4-FFF2-40B4-BE49-F238E27FC236}">
                <a16:creationId xmlns:a16="http://schemas.microsoft.com/office/drawing/2014/main" id="{AE339925-24A7-47F3-B01D-B0A783831A7B}"/>
              </a:ext>
            </a:extLst>
          </p:cNvPr>
          <p:cNvSpPr txBox="1"/>
          <p:nvPr/>
        </p:nvSpPr>
        <p:spPr>
          <a:xfrm>
            <a:off x="9492865" y="1364776"/>
            <a:ext cx="34392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f = filtrado</a:t>
            </a:r>
          </a:p>
          <a:p>
            <a:r>
              <a:rPr lang="pt-BR" dirty="0"/>
              <a:t>s = projetado</a:t>
            </a:r>
          </a:p>
        </p:txBody>
      </p:sp>
    </p:spTree>
    <p:extLst>
      <p:ext uri="{BB962C8B-B14F-4D97-AF65-F5344CB8AC3E}">
        <p14:creationId xmlns:p14="http://schemas.microsoft.com/office/powerpoint/2010/main" val="111825941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50CE29-233E-414A-B7F2-8E31B217C2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Índice ISE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F44DEF2-4639-4204-A240-1184E7BAB01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38</a:t>
            </a:fld>
            <a:endParaRPr lang="pt-BR"/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C4E1DB37-06F3-4832-B8B9-9C1EC4AC52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1000" y="1741811"/>
            <a:ext cx="114300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4042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CA7F23E-CD49-4DF4-919A-10C32A3456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Avaliação Experimental: Resposta à escadaria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4D3D89C-5741-4969-83AC-15CF9A1AC1D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39</a:t>
            </a:fld>
            <a:endParaRPr lang="pt-BR"/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631D4ED7-9D42-4E32-BD95-17654E1606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2" y="4114800"/>
            <a:ext cx="5895831" cy="2456597"/>
          </a:xfrm>
          <a:prstGeom prst="rect">
            <a:avLst/>
          </a:prstGeom>
        </p:spPr>
      </p:pic>
      <p:pic>
        <p:nvPicPr>
          <p:cNvPr id="8" name="Gráfico 7">
            <a:extLst>
              <a:ext uri="{FF2B5EF4-FFF2-40B4-BE49-F238E27FC236}">
                <a16:creationId xmlns:a16="http://schemas.microsoft.com/office/drawing/2014/main" id="{D792ED63-80BB-493E-AC9A-1575AA3100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1" y="1611277"/>
            <a:ext cx="5895828" cy="2456596"/>
          </a:xfrm>
          <a:prstGeom prst="rect">
            <a:avLst/>
          </a:prstGeom>
        </p:spPr>
      </p:pic>
      <p:pic>
        <p:nvPicPr>
          <p:cNvPr id="12" name="Gráfico 11">
            <a:extLst>
              <a:ext uri="{FF2B5EF4-FFF2-40B4-BE49-F238E27FC236}">
                <a16:creationId xmlns:a16="http://schemas.microsoft.com/office/drawing/2014/main" id="{7715CC97-8B93-4D21-AACA-7C6F08C0221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296171" y="1611277"/>
            <a:ext cx="5895829" cy="2456596"/>
          </a:xfrm>
          <a:prstGeom prst="rect">
            <a:avLst/>
          </a:prstGeom>
        </p:spPr>
      </p:pic>
      <p:graphicFrame>
        <p:nvGraphicFramePr>
          <p:cNvPr id="9" name="Gráfico 8">
            <a:extLst>
              <a:ext uri="{FF2B5EF4-FFF2-40B4-BE49-F238E27FC236}">
                <a16:creationId xmlns:a16="http://schemas.microsoft.com/office/drawing/2014/main" id="{77A7284E-6330-4A7F-9F2E-BF736958428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23981067"/>
              </p:ext>
            </p:extLst>
          </p:nvPr>
        </p:nvGraphicFramePr>
        <p:xfrm>
          <a:off x="6987654" y="4114801"/>
          <a:ext cx="5160135" cy="27303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</p:spTree>
    <p:extLst>
      <p:ext uri="{BB962C8B-B14F-4D97-AF65-F5344CB8AC3E}">
        <p14:creationId xmlns:p14="http://schemas.microsoft.com/office/powerpoint/2010/main" val="17948462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r>
              <a:rPr lang="pt-BR"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Motivação</a:t>
            </a:r>
            <a:endParaRPr sz="4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Shape 138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sz="10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26" name="Picture 2" descr="Image result for tunel de vento">
            <a:extLst>
              <a:ext uri="{FF2B5EF4-FFF2-40B4-BE49-F238E27FC236}">
                <a16:creationId xmlns:a16="http://schemas.microsoft.com/office/drawing/2014/main" id="{EE24CFE8-35E9-4917-AD43-6CA602EC12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3415" y="2351063"/>
            <a:ext cx="3445170" cy="2155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Shape 142">
            <a:extLst>
              <a:ext uri="{FF2B5EF4-FFF2-40B4-BE49-F238E27FC236}">
                <a16:creationId xmlns:a16="http://schemas.microsoft.com/office/drawing/2014/main" id="{C7ADD285-5D97-462D-99F4-42DCCE34CAA1}"/>
              </a:ext>
            </a:extLst>
          </p:cNvPr>
          <p:cNvSpPr/>
          <p:nvPr/>
        </p:nvSpPr>
        <p:spPr>
          <a:xfrm>
            <a:off x="8169854" y="2733089"/>
            <a:ext cx="3642607" cy="1365483"/>
          </a:xfrm>
          <a:prstGeom prst="rect">
            <a:avLst/>
          </a:prstGeom>
          <a:solidFill>
            <a:schemeClr val="lt1"/>
          </a:solidFill>
          <a:ln w="158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Vantagens:</a:t>
            </a:r>
            <a:endParaRPr dirty="0"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Reduz custos</a:t>
            </a: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Salva vidas</a:t>
            </a:r>
            <a:endParaRPr sz="2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Shape 143">
            <a:extLst>
              <a:ext uri="{FF2B5EF4-FFF2-40B4-BE49-F238E27FC236}">
                <a16:creationId xmlns:a16="http://schemas.microsoft.com/office/drawing/2014/main" id="{23DD8E59-DC48-4CDD-9A1E-2DE31061A7C5}"/>
              </a:ext>
            </a:extLst>
          </p:cNvPr>
          <p:cNvSpPr/>
          <p:nvPr/>
        </p:nvSpPr>
        <p:spPr>
          <a:xfrm>
            <a:off x="4427827" y="5120639"/>
            <a:ext cx="3336341" cy="1006648"/>
          </a:xfrm>
          <a:prstGeom prst="rect">
            <a:avLst/>
          </a:prstGeom>
          <a:solidFill>
            <a:schemeClr val="lt1"/>
          </a:solidFill>
          <a:ln w="158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Tipos de túnel de vento:</a:t>
            </a:r>
            <a:endParaRPr dirty="0"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Horizontal.</a:t>
            </a:r>
            <a:endParaRPr dirty="0"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Vertical.</a:t>
            </a:r>
            <a:endParaRPr sz="2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Shape 145">
            <a:extLst>
              <a:ext uri="{FF2B5EF4-FFF2-40B4-BE49-F238E27FC236}">
                <a16:creationId xmlns:a16="http://schemas.microsoft.com/office/drawing/2014/main" id="{A3C43010-8D77-4473-B88E-0A8150654947}"/>
              </a:ext>
            </a:extLst>
          </p:cNvPr>
          <p:cNvSpPr/>
          <p:nvPr/>
        </p:nvSpPr>
        <p:spPr>
          <a:xfrm>
            <a:off x="7826590" y="3310107"/>
            <a:ext cx="323675" cy="237783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5875" cap="flat" cmpd="sng">
            <a:solidFill>
              <a:srgbClr val="147EA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Shape 147">
            <a:extLst>
              <a:ext uri="{FF2B5EF4-FFF2-40B4-BE49-F238E27FC236}">
                <a16:creationId xmlns:a16="http://schemas.microsoft.com/office/drawing/2014/main" id="{A78B7484-C41D-420A-9835-607E81624A5E}"/>
              </a:ext>
            </a:extLst>
          </p:cNvPr>
          <p:cNvSpPr/>
          <p:nvPr/>
        </p:nvSpPr>
        <p:spPr>
          <a:xfrm>
            <a:off x="5943598" y="4506936"/>
            <a:ext cx="304800" cy="475562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5875" cap="flat" cmpd="sng">
            <a:solidFill>
              <a:srgbClr val="147EA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50" name="Picture 2" descr="ApresentaÃ§Ã£o KC-390 (15414135738).jpg">
            <a:extLst>
              <a:ext uri="{FF2B5EF4-FFF2-40B4-BE49-F238E27FC236}">
                <a16:creationId xmlns:a16="http://schemas.microsoft.com/office/drawing/2014/main" id="{C6271C13-6B79-4FAA-BB92-77D0E6F73D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5316" y="-17922"/>
            <a:ext cx="4366684" cy="2751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Image result for tunel de vento">
            <a:extLst>
              <a:ext uri="{FF2B5EF4-FFF2-40B4-BE49-F238E27FC236}">
                <a16:creationId xmlns:a16="http://schemas.microsoft.com/office/drawing/2014/main" id="{5B93B814-5DFF-4E97-BC33-F7510BFFE7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326341"/>
            <a:ext cx="4284348" cy="2531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211590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CA7F23E-CD49-4DF4-919A-10C32A3456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Avaliação Experimental: Robustez à variação paramétrica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4D3D89C-5741-4969-83AC-15CF9A1AC1D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40</a:t>
            </a:fld>
            <a:endParaRPr lang="pt-BR"/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17551346-BA90-4230-AF73-184142022B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" y="4238141"/>
            <a:ext cx="5599815" cy="2333256"/>
          </a:xfrm>
          <a:prstGeom prst="rect">
            <a:avLst/>
          </a:prstGeom>
        </p:spPr>
      </p:pic>
      <p:pic>
        <p:nvPicPr>
          <p:cNvPr id="9" name="Gráfico 8">
            <a:extLst>
              <a:ext uri="{FF2B5EF4-FFF2-40B4-BE49-F238E27FC236}">
                <a16:creationId xmlns:a16="http://schemas.microsoft.com/office/drawing/2014/main" id="{847E89D9-526D-4549-9925-42C1AF1D55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1" y="1692556"/>
            <a:ext cx="5599815" cy="2333256"/>
          </a:xfrm>
          <a:prstGeom prst="rect">
            <a:avLst/>
          </a:prstGeom>
        </p:spPr>
      </p:pic>
      <p:pic>
        <p:nvPicPr>
          <p:cNvPr id="15" name="Gráfico 14">
            <a:extLst>
              <a:ext uri="{FF2B5EF4-FFF2-40B4-BE49-F238E27FC236}">
                <a16:creationId xmlns:a16="http://schemas.microsoft.com/office/drawing/2014/main" id="{B8993E4D-8E4B-4BB2-A7E4-D6D98EA5AF4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592186" y="1692555"/>
            <a:ext cx="5599817" cy="2333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8150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CA7F23E-CD49-4DF4-919A-10C32A3456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Avaliação Experimental: Robustez à perturbação externa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4D3D89C-5741-4969-83AC-15CF9A1AC1D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41</a:t>
            </a:fld>
            <a:endParaRPr lang="pt-BR"/>
          </a:p>
        </p:txBody>
      </p:sp>
      <p:pic>
        <p:nvPicPr>
          <p:cNvPr id="17" name="Gráfico 16">
            <a:extLst>
              <a:ext uri="{FF2B5EF4-FFF2-40B4-BE49-F238E27FC236}">
                <a16:creationId xmlns:a16="http://schemas.microsoft.com/office/drawing/2014/main" id="{EAD0AA19-6C19-4DC0-AD61-AAB97AE628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4142773"/>
            <a:ext cx="5816009" cy="2423337"/>
          </a:xfrm>
          <a:prstGeom prst="rect">
            <a:avLst/>
          </a:prstGeom>
        </p:spPr>
      </p:pic>
      <p:pic>
        <p:nvPicPr>
          <p:cNvPr id="19" name="Gráfico 18">
            <a:extLst>
              <a:ext uri="{FF2B5EF4-FFF2-40B4-BE49-F238E27FC236}">
                <a16:creationId xmlns:a16="http://schemas.microsoft.com/office/drawing/2014/main" id="{9B23C1D8-7A03-41AD-A83E-BC88C2982A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1737360"/>
            <a:ext cx="5816009" cy="2423337"/>
          </a:xfrm>
          <a:prstGeom prst="rect">
            <a:avLst/>
          </a:prstGeom>
        </p:spPr>
      </p:pic>
      <p:pic>
        <p:nvPicPr>
          <p:cNvPr id="23" name="Gráfico 22">
            <a:extLst>
              <a:ext uri="{FF2B5EF4-FFF2-40B4-BE49-F238E27FC236}">
                <a16:creationId xmlns:a16="http://schemas.microsoft.com/office/drawing/2014/main" id="{3113D338-EB36-46AC-B1D0-5B6458A67B3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375991" y="1737360"/>
            <a:ext cx="5816009" cy="2423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60435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8FBC5C-B999-4345-819F-D40090702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Erro do Estimador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2262C76-C59D-4849-8873-99507DBFBA0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42</a:t>
            </a:fld>
            <a:endParaRPr lang="pt-BR"/>
          </a:p>
        </p:txBody>
      </p:sp>
      <p:graphicFrame>
        <p:nvGraphicFramePr>
          <p:cNvPr id="6" name="Gráfico 5">
            <a:extLst>
              <a:ext uri="{FF2B5EF4-FFF2-40B4-BE49-F238E27FC236}">
                <a16:creationId xmlns:a16="http://schemas.microsoft.com/office/drawing/2014/main" id="{1B8F2411-11D4-435C-A850-C14A6954C69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86884740"/>
              </p:ext>
            </p:extLst>
          </p:nvPr>
        </p:nvGraphicFramePr>
        <p:xfrm>
          <a:off x="6450420" y="4003158"/>
          <a:ext cx="5741580" cy="288524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8" name="Gráfico 7">
            <a:extLst>
              <a:ext uri="{FF2B5EF4-FFF2-40B4-BE49-F238E27FC236}">
                <a16:creationId xmlns:a16="http://schemas.microsoft.com/office/drawing/2014/main" id="{6538324A-F85D-43A2-AF0D-32A2270A28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4312693"/>
            <a:ext cx="6108736" cy="2545307"/>
          </a:xfrm>
          <a:prstGeom prst="rect">
            <a:avLst/>
          </a:prstGeom>
        </p:spPr>
      </p:pic>
      <p:pic>
        <p:nvPicPr>
          <p:cNvPr id="11" name="Gráfico 10">
            <a:extLst>
              <a:ext uri="{FF2B5EF4-FFF2-40B4-BE49-F238E27FC236}">
                <a16:creationId xmlns:a16="http://schemas.microsoft.com/office/drawing/2014/main" id="{86FF45B5-A3B0-48C4-950C-FD4837DC91F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-1" y="1613099"/>
            <a:ext cx="6096001" cy="2540000"/>
          </a:xfrm>
          <a:prstGeom prst="rect">
            <a:avLst/>
          </a:prstGeom>
        </p:spPr>
      </p:pic>
      <p:pic>
        <p:nvPicPr>
          <p:cNvPr id="16" name="Gráfico 15">
            <a:extLst>
              <a:ext uri="{FF2B5EF4-FFF2-40B4-BE49-F238E27FC236}">
                <a16:creationId xmlns:a16="http://schemas.microsoft.com/office/drawing/2014/main" id="{8202EE3E-C886-478C-8D88-AE6B669C5E5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096003" y="1613099"/>
            <a:ext cx="6095998" cy="2539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84181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8FBC5C-B999-4345-819F-D40090702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Simulação de perturbação externa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2262C76-C59D-4849-8873-99507DBFBA0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43</a:t>
            </a:fld>
            <a:endParaRPr lang="pt-BR"/>
          </a:p>
        </p:txBody>
      </p:sp>
      <p:pic>
        <p:nvPicPr>
          <p:cNvPr id="9" name="Gráfico 8">
            <a:extLst>
              <a:ext uri="{FF2B5EF4-FFF2-40B4-BE49-F238E27FC236}">
                <a16:creationId xmlns:a16="http://schemas.microsoft.com/office/drawing/2014/main" id="{94BF2A5D-7A97-431A-8C9C-60B45BCD2F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1737360"/>
            <a:ext cx="5975781" cy="2489909"/>
          </a:xfrm>
          <a:prstGeom prst="rect">
            <a:avLst/>
          </a:prstGeom>
        </p:spPr>
      </p:pic>
      <p:pic>
        <p:nvPicPr>
          <p:cNvPr id="13" name="Gráfico 12">
            <a:extLst>
              <a:ext uri="{FF2B5EF4-FFF2-40B4-BE49-F238E27FC236}">
                <a16:creationId xmlns:a16="http://schemas.microsoft.com/office/drawing/2014/main" id="{F1D7A97F-FDB8-4555-B4AC-15D3168D9AA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216219" y="1737359"/>
            <a:ext cx="5975781" cy="2489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44976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637562-75E9-4C2A-8FC8-66244B534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Discussão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2F30AFE-EEC1-480E-8473-9D761CFE08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7212289" cy="4023360"/>
          </a:xfrm>
        </p:spPr>
        <p:txBody>
          <a:bodyPr/>
          <a:lstStyle/>
          <a:p>
            <a:pPr marL="558800" indent="-457200" defTabSz="636588">
              <a:buFont typeface="+mj-lt"/>
              <a:buAutoNum type="arabicParenR"/>
            </a:pPr>
            <a:r>
              <a:rPr lang="pt-BR" dirty="0"/>
              <a:t>Uma modelagem caixa cinza é suficiente para descrever o sistema?</a:t>
            </a:r>
          </a:p>
          <a:p>
            <a:pPr marL="558800" indent="-457200" defTabSz="636588">
              <a:buFont typeface="+mj-lt"/>
              <a:buAutoNum type="arabicParenR"/>
            </a:pPr>
            <a:r>
              <a:rPr lang="pt-BR" dirty="0">
                <a:solidFill>
                  <a:schemeClr val="tx1"/>
                </a:solidFill>
              </a:rPr>
              <a:t>Identificação MQ e subespaços conseguem representar o sistema?</a:t>
            </a:r>
          </a:p>
          <a:p>
            <a:pPr marL="558800" indent="-457200" defTabSz="636588">
              <a:buFont typeface="+mj-lt"/>
              <a:buAutoNum type="arabicParenR"/>
            </a:pPr>
            <a:r>
              <a:rPr lang="pt-BR" dirty="0">
                <a:solidFill>
                  <a:schemeClr val="tx1"/>
                </a:solidFill>
              </a:rPr>
              <a:t>Qual a complexidade adequada para o modelo para o projeto de controladores?</a:t>
            </a:r>
          </a:p>
          <a:p>
            <a:pPr marL="558800" indent="-457200" defTabSz="636588">
              <a:buFont typeface="+mj-lt"/>
              <a:buAutoNum type="arabicParenR"/>
            </a:pPr>
            <a:r>
              <a:rPr lang="pt-BR" dirty="0">
                <a:solidFill>
                  <a:schemeClr val="tx1"/>
                </a:solidFill>
              </a:rPr>
              <a:t>O sistema de controle é capaz de rastrear as referências?</a:t>
            </a:r>
          </a:p>
          <a:p>
            <a:pPr marL="558800" indent="-457200" defTabSz="636588">
              <a:buFont typeface="+mj-lt"/>
              <a:buAutoNum type="arabicParenR"/>
            </a:pPr>
            <a:r>
              <a:rPr lang="pt-BR" dirty="0">
                <a:solidFill>
                  <a:schemeClr val="tx1"/>
                </a:solidFill>
              </a:rPr>
              <a:t>O sistema de controle é robusto a perturbações ou incertezas paramétricas?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D1E3083-B455-4C40-875D-B3BFEC2CA2C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44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9736134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637562-75E9-4C2A-8FC8-66244B534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Discussão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2F30AFE-EEC1-480E-8473-9D761CFE08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7212289" cy="4023360"/>
          </a:xfrm>
        </p:spPr>
        <p:txBody>
          <a:bodyPr/>
          <a:lstStyle/>
          <a:p>
            <a:pPr marL="558800" indent="-457200" defTabSz="636588">
              <a:buFont typeface="+mj-lt"/>
              <a:buAutoNum type="arabicParenR"/>
            </a:pPr>
            <a:r>
              <a:rPr lang="pt-BR" dirty="0"/>
              <a:t>Uma modelagem caixa cinza é suficiente para descrever o sistema?</a:t>
            </a:r>
          </a:p>
          <a:p>
            <a:pPr marL="558800" indent="-457200" defTabSz="636588">
              <a:buFont typeface="+mj-lt"/>
              <a:buAutoNum type="arabicParenR"/>
            </a:pPr>
            <a:r>
              <a:rPr lang="pt-BR" dirty="0">
                <a:solidFill>
                  <a:schemeClr val="tx2"/>
                </a:solidFill>
              </a:rPr>
              <a:t>Identificação MQ e subespaços conseguem representar o sistema?</a:t>
            </a:r>
          </a:p>
          <a:p>
            <a:pPr marL="558800" indent="-457200" defTabSz="636588">
              <a:buFont typeface="+mj-lt"/>
              <a:buAutoNum type="arabicParenR"/>
            </a:pPr>
            <a:r>
              <a:rPr lang="pt-BR" dirty="0">
                <a:solidFill>
                  <a:schemeClr val="tx2"/>
                </a:solidFill>
              </a:rPr>
              <a:t>Qual a complexidade adequada para o modelo para o projeto de controladores?</a:t>
            </a:r>
          </a:p>
          <a:p>
            <a:pPr marL="558800" indent="-457200" defTabSz="636588">
              <a:buFont typeface="+mj-lt"/>
              <a:buAutoNum type="arabicParenR"/>
            </a:pPr>
            <a:r>
              <a:rPr lang="pt-BR" dirty="0">
                <a:solidFill>
                  <a:schemeClr val="tx2"/>
                </a:solidFill>
              </a:rPr>
              <a:t>O sistema de controle é capaz de rastrear as referências?</a:t>
            </a:r>
          </a:p>
          <a:p>
            <a:pPr marL="558800" indent="-457200" defTabSz="636588">
              <a:buFont typeface="+mj-lt"/>
              <a:buAutoNum type="arabicParenR"/>
            </a:pPr>
            <a:r>
              <a:rPr lang="pt-BR" dirty="0">
                <a:solidFill>
                  <a:schemeClr val="tx2"/>
                </a:solidFill>
              </a:rPr>
              <a:t>O sistema de controle é robusto a perturbações ou incertezas paramétricas?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D1E3083-B455-4C40-875D-B3BFEC2CA2C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45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8092046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637562-75E9-4C2A-8FC8-66244B534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Discussão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2F30AFE-EEC1-480E-8473-9D761CFE08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7212289" cy="4023360"/>
          </a:xfrm>
        </p:spPr>
        <p:txBody>
          <a:bodyPr/>
          <a:lstStyle/>
          <a:p>
            <a:pPr marL="558800" indent="-457200" defTabSz="636588">
              <a:buFont typeface="+mj-lt"/>
              <a:buAutoNum type="arabicParenR"/>
            </a:pPr>
            <a:r>
              <a:rPr lang="pt-BR" dirty="0"/>
              <a:t>Uma modelagem caixa cinza é suficiente para descrever o sistema?</a:t>
            </a:r>
          </a:p>
          <a:p>
            <a:pPr marL="558800" indent="-457200" defTabSz="636588">
              <a:buFont typeface="+mj-lt"/>
              <a:buAutoNum type="arabicParenR"/>
            </a:pPr>
            <a:r>
              <a:rPr lang="pt-BR" dirty="0">
                <a:solidFill>
                  <a:schemeClr val="tx2"/>
                </a:solidFill>
              </a:rPr>
              <a:t>Identificação MQ e subespaços conseguem representar o sistema?</a:t>
            </a:r>
          </a:p>
          <a:p>
            <a:pPr marL="558800" indent="-457200" defTabSz="636588">
              <a:buFont typeface="+mj-lt"/>
              <a:buAutoNum type="arabicParenR"/>
            </a:pPr>
            <a:r>
              <a:rPr lang="pt-BR" dirty="0">
                <a:solidFill>
                  <a:schemeClr val="tx2"/>
                </a:solidFill>
              </a:rPr>
              <a:t>Qual a complexidade adequada para o modelo para o projeto de controladores?</a:t>
            </a:r>
          </a:p>
          <a:p>
            <a:pPr marL="558800" indent="-457200" defTabSz="636588">
              <a:buFont typeface="+mj-lt"/>
              <a:buAutoNum type="arabicParenR"/>
            </a:pPr>
            <a:r>
              <a:rPr lang="pt-BR" dirty="0">
                <a:solidFill>
                  <a:schemeClr val="tx2"/>
                </a:solidFill>
              </a:rPr>
              <a:t>O sistema de controle é capaz de rastrear as referências?</a:t>
            </a:r>
          </a:p>
          <a:p>
            <a:pPr marL="558800" indent="-457200" defTabSz="636588">
              <a:buFont typeface="+mj-lt"/>
              <a:buAutoNum type="arabicParenR"/>
            </a:pPr>
            <a:r>
              <a:rPr lang="pt-BR" dirty="0">
                <a:solidFill>
                  <a:schemeClr val="tx2"/>
                </a:solidFill>
              </a:rPr>
              <a:t>O sistema de controle é robusto a perturbações ou incertezas paramétricas?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D1E3083-B455-4C40-875D-B3BFEC2CA2C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46</a:t>
            </a:fld>
            <a:endParaRPr lang="pt-BR"/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D17787F8-D0D5-4F68-BA39-3BDD401E6F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3795043"/>
            <a:ext cx="6096000" cy="2540000"/>
          </a:xfrm>
          <a:prstGeom prst="rect">
            <a:avLst/>
          </a:prstGeom>
        </p:spPr>
      </p:pic>
      <p:pic>
        <p:nvPicPr>
          <p:cNvPr id="7" name="Gráfico 6">
            <a:extLst>
              <a:ext uri="{FF2B5EF4-FFF2-40B4-BE49-F238E27FC236}">
                <a16:creationId xmlns:a16="http://schemas.microsoft.com/office/drawing/2014/main" id="{3E790448-361E-49B9-A5E0-A4D3F47632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095999" y="3857414"/>
            <a:ext cx="60960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92123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637562-75E9-4C2A-8FC8-66244B534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Discussão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2F30AFE-EEC1-480E-8473-9D761CFE08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7212289" cy="4023360"/>
          </a:xfrm>
        </p:spPr>
        <p:txBody>
          <a:bodyPr/>
          <a:lstStyle/>
          <a:p>
            <a:pPr marL="558800" indent="-457200" defTabSz="636588">
              <a:buFont typeface="+mj-lt"/>
              <a:buAutoNum type="arabicParenR"/>
            </a:pPr>
            <a:r>
              <a:rPr lang="pt-BR" dirty="0"/>
              <a:t>Uma modelagem caixa cinza é suficiente para descrever o sistema?</a:t>
            </a:r>
          </a:p>
          <a:p>
            <a:pPr marL="558800" indent="-457200" defTabSz="636588">
              <a:buFont typeface="+mj-lt"/>
              <a:buAutoNum type="arabicParenR"/>
            </a:pPr>
            <a:r>
              <a:rPr lang="pt-BR" dirty="0">
                <a:solidFill>
                  <a:schemeClr val="tx2"/>
                </a:solidFill>
              </a:rPr>
              <a:t>Identificação MQ e subespaços conseguem representar o sistema?</a:t>
            </a:r>
          </a:p>
          <a:p>
            <a:pPr marL="558800" indent="-457200" defTabSz="636588">
              <a:buFont typeface="+mj-lt"/>
              <a:buAutoNum type="arabicParenR"/>
            </a:pPr>
            <a:r>
              <a:rPr lang="pt-BR" dirty="0">
                <a:solidFill>
                  <a:schemeClr val="tx2"/>
                </a:solidFill>
              </a:rPr>
              <a:t>Qual a complexidade adequada para o modelo para o projeto de controladores?</a:t>
            </a:r>
          </a:p>
          <a:p>
            <a:pPr marL="558800" indent="-457200" defTabSz="636588">
              <a:buFont typeface="+mj-lt"/>
              <a:buAutoNum type="arabicParenR"/>
            </a:pPr>
            <a:r>
              <a:rPr lang="pt-BR" dirty="0">
                <a:solidFill>
                  <a:schemeClr val="tx2"/>
                </a:solidFill>
              </a:rPr>
              <a:t>O sistema de controle é capaz de rastrear as referências?</a:t>
            </a:r>
          </a:p>
          <a:p>
            <a:pPr marL="558800" indent="-457200" defTabSz="636588">
              <a:buFont typeface="+mj-lt"/>
              <a:buAutoNum type="arabicParenR"/>
            </a:pPr>
            <a:r>
              <a:rPr lang="pt-BR" dirty="0">
                <a:solidFill>
                  <a:schemeClr val="tx2"/>
                </a:solidFill>
              </a:rPr>
              <a:t>O sistema de controle é robusto a perturbações ou incertezas paramétricas?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D1E3083-B455-4C40-875D-B3BFEC2CA2C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47</a:t>
            </a:fld>
            <a:endParaRPr lang="pt-BR"/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D17787F8-D0D5-4F68-BA39-3BDD401E6F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3795043"/>
            <a:ext cx="6096000" cy="2540000"/>
          </a:xfrm>
          <a:prstGeom prst="rect">
            <a:avLst/>
          </a:prstGeom>
        </p:spPr>
      </p:pic>
      <p:pic>
        <p:nvPicPr>
          <p:cNvPr id="7" name="Gráfico 6">
            <a:extLst>
              <a:ext uri="{FF2B5EF4-FFF2-40B4-BE49-F238E27FC236}">
                <a16:creationId xmlns:a16="http://schemas.microsoft.com/office/drawing/2014/main" id="{3E790448-361E-49B9-A5E0-A4D3F47632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095999" y="3857414"/>
            <a:ext cx="6096000" cy="2540000"/>
          </a:xfrm>
          <a:prstGeom prst="rect">
            <a:avLst/>
          </a:prstGeom>
        </p:spPr>
      </p:pic>
      <p:pic>
        <p:nvPicPr>
          <p:cNvPr id="8" name="Gráfico 7">
            <a:extLst>
              <a:ext uri="{FF2B5EF4-FFF2-40B4-BE49-F238E27FC236}">
                <a16:creationId xmlns:a16="http://schemas.microsoft.com/office/drawing/2014/main" id="{5A294495-9B04-4A70-89C3-566C6C91C40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58424" y="1741811"/>
            <a:ext cx="114300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151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637562-75E9-4C2A-8FC8-66244B534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Discussão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2F30AFE-EEC1-480E-8473-9D761CFE08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7212289" cy="4023360"/>
          </a:xfrm>
        </p:spPr>
        <p:txBody>
          <a:bodyPr/>
          <a:lstStyle/>
          <a:p>
            <a:pPr marL="558800" indent="-457200" defTabSz="636588">
              <a:buFont typeface="+mj-lt"/>
              <a:buAutoNum type="arabicParenR"/>
            </a:pPr>
            <a:r>
              <a:rPr lang="pt-BR" dirty="0">
                <a:solidFill>
                  <a:schemeClr val="tx2"/>
                </a:solidFill>
              </a:rPr>
              <a:t>Uma modelagem caixa cinza é suficiente para descrever o sistema?</a:t>
            </a:r>
          </a:p>
          <a:p>
            <a:pPr marL="558800" indent="-457200" defTabSz="636588">
              <a:buFont typeface="+mj-lt"/>
              <a:buAutoNum type="arabicParenR"/>
            </a:pPr>
            <a:r>
              <a:rPr lang="pt-BR" dirty="0">
                <a:solidFill>
                  <a:schemeClr val="tx1"/>
                </a:solidFill>
              </a:rPr>
              <a:t>Identificação MQ e subespaços conseguem representar o sistema?</a:t>
            </a:r>
          </a:p>
          <a:p>
            <a:pPr marL="558800" indent="-457200" defTabSz="636588">
              <a:buFont typeface="+mj-lt"/>
              <a:buAutoNum type="arabicParenR"/>
            </a:pPr>
            <a:r>
              <a:rPr lang="pt-BR" dirty="0">
                <a:solidFill>
                  <a:schemeClr val="tx2"/>
                </a:solidFill>
              </a:rPr>
              <a:t>Qual a complexidade adequada para o modelo para o projeto de controladores?</a:t>
            </a:r>
          </a:p>
          <a:p>
            <a:pPr marL="558800" indent="-457200" defTabSz="636588">
              <a:buFont typeface="+mj-lt"/>
              <a:buAutoNum type="arabicParenR"/>
            </a:pPr>
            <a:r>
              <a:rPr lang="pt-BR" dirty="0">
                <a:solidFill>
                  <a:schemeClr val="tx2"/>
                </a:solidFill>
              </a:rPr>
              <a:t>O sistema de controle é capaz de rastrear as referências?</a:t>
            </a:r>
          </a:p>
          <a:p>
            <a:pPr marL="558800" indent="-457200" defTabSz="636588">
              <a:buFont typeface="+mj-lt"/>
              <a:buAutoNum type="arabicParenR"/>
            </a:pPr>
            <a:r>
              <a:rPr lang="pt-BR" dirty="0">
                <a:solidFill>
                  <a:schemeClr val="tx2"/>
                </a:solidFill>
              </a:rPr>
              <a:t>O sistema de controle é robusto a perturbações ou incertezas paramétricas?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D1E3083-B455-4C40-875D-B3BFEC2CA2C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48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0669488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637562-75E9-4C2A-8FC8-66244B534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Discussão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2F30AFE-EEC1-480E-8473-9D761CFE08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7212289" cy="4023360"/>
          </a:xfrm>
        </p:spPr>
        <p:txBody>
          <a:bodyPr/>
          <a:lstStyle/>
          <a:p>
            <a:pPr marL="558800" indent="-457200" defTabSz="636588">
              <a:buFont typeface="+mj-lt"/>
              <a:buAutoNum type="arabicParenR"/>
            </a:pPr>
            <a:r>
              <a:rPr lang="pt-BR" dirty="0">
                <a:solidFill>
                  <a:schemeClr val="tx2"/>
                </a:solidFill>
              </a:rPr>
              <a:t>Uma modelagem caixa cinza é suficiente para descrever o sistema?</a:t>
            </a:r>
          </a:p>
          <a:p>
            <a:pPr marL="558800" indent="-457200" defTabSz="636588">
              <a:buFont typeface="+mj-lt"/>
              <a:buAutoNum type="arabicParenR"/>
            </a:pPr>
            <a:r>
              <a:rPr lang="pt-BR" dirty="0">
                <a:solidFill>
                  <a:schemeClr val="tx1"/>
                </a:solidFill>
              </a:rPr>
              <a:t>Identificação MQ e subespaços conseguem representar o sistema?</a:t>
            </a:r>
          </a:p>
          <a:p>
            <a:pPr marL="558800" indent="-457200" defTabSz="636588">
              <a:buFont typeface="+mj-lt"/>
              <a:buAutoNum type="arabicParenR"/>
            </a:pPr>
            <a:r>
              <a:rPr lang="pt-BR" dirty="0">
                <a:solidFill>
                  <a:schemeClr val="tx2"/>
                </a:solidFill>
              </a:rPr>
              <a:t>Qual a complexidade adequada para o modelo para o projeto de controladores?</a:t>
            </a:r>
          </a:p>
          <a:p>
            <a:pPr marL="558800" indent="-457200" defTabSz="636588">
              <a:buFont typeface="+mj-lt"/>
              <a:buAutoNum type="arabicParenR"/>
            </a:pPr>
            <a:r>
              <a:rPr lang="pt-BR" dirty="0">
                <a:solidFill>
                  <a:schemeClr val="tx2"/>
                </a:solidFill>
              </a:rPr>
              <a:t>O sistema de controle é capaz de rastrear as referências?</a:t>
            </a:r>
          </a:p>
          <a:p>
            <a:pPr marL="558800" indent="-457200" defTabSz="636588">
              <a:buFont typeface="+mj-lt"/>
              <a:buAutoNum type="arabicParenR"/>
            </a:pPr>
            <a:r>
              <a:rPr lang="pt-BR" dirty="0">
                <a:solidFill>
                  <a:schemeClr val="tx2"/>
                </a:solidFill>
              </a:rPr>
              <a:t>O sistema de controle é robusto a perturbações ou incertezas paramétricas?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D1E3083-B455-4C40-875D-B3BFEC2CA2C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49</a:t>
            </a:fld>
            <a:endParaRPr lang="pt-BR"/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3C22A8E8-455E-40E3-9850-CE78428F7D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77585" y="4072270"/>
            <a:ext cx="5603782" cy="2334909"/>
          </a:xfrm>
          <a:prstGeom prst="rect">
            <a:avLst/>
          </a:prstGeom>
        </p:spPr>
      </p:pic>
      <p:pic>
        <p:nvPicPr>
          <p:cNvPr id="6" name="Gráfico 5">
            <a:extLst>
              <a:ext uri="{FF2B5EF4-FFF2-40B4-BE49-F238E27FC236}">
                <a16:creationId xmlns:a16="http://schemas.microsoft.com/office/drawing/2014/main" id="{D142901C-1C06-4385-84F2-C6DEA7AAB4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633" y="4072270"/>
            <a:ext cx="5603783" cy="2334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1950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r>
              <a:rPr lang="pt-BR"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Motivação</a:t>
            </a:r>
            <a:endParaRPr sz="4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Shape 138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sz="10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26" name="Picture 2" descr="Image result for tunel de vento">
            <a:extLst>
              <a:ext uri="{FF2B5EF4-FFF2-40B4-BE49-F238E27FC236}">
                <a16:creationId xmlns:a16="http://schemas.microsoft.com/office/drawing/2014/main" id="{EE24CFE8-35E9-4917-AD43-6CA602EC12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3415" y="2351063"/>
            <a:ext cx="3445170" cy="2155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Shape 142">
            <a:extLst>
              <a:ext uri="{FF2B5EF4-FFF2-40B4-BE49-F238E27FC236}">
                <a16:creationId xmlns:a16="http://schemas.microsoft.com/office/drawing/2014/main" id="{C7ADD285-5D97-462D-99F4-42DCCE34CAA1}"/>
              </a:ext>
            </a:extLst>
          </p:cNvPr>
          <p:cNvSpPr/>
          <p:nvPr/>
        </p:nvSpPr>
        <p:spPr>
          <a:xfrm>
            <a:off x="8169854" y="2733089"/>
            <a:ext cx="3642607" cy="1365483"/>
          </a:xfrm>
          <a:prstGeom prst="rect">
            <a:avLst/>
          </a:prstGeom>
          <a:solidFill>
            <a:schemeClr val="lt1"/>
          </a:solidFill>
          <a:ln w="158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Vantagens:</a:t>
            </a:r>
            <a:endParaRPr dirty="0"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Reduz custos</a:t>
            </a: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Salva vidas</a:t>
            </a:r>
            <a:endParaRPr sz="2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Shape 144">
            <a:extLst>
              <a:ext uri="{FF2B5EF4-FFF2-40B4-BE49-F238E27FC236}">
                <a16:creationId xmlns:a16="http://schemas.microsoft.com/office/drawing/2014/main" id="{4494761E-9A71-4C54-8BF3-219171A07D79}"/>
              </a:ext>
            </a:extLst>
          </p:cNvPr>
          <p:cNvSpPr/>
          <p:nvPr/>
        </p:nvSpPr>
        <p:spPr>
          <a:xfrm>
            <a:off x="379539" y="2733088"/>
            <a:ext cx="3642607" cy="1365483"/>
          </a:xfrm>
          <a:prstGeom prst="rect">
            <a:avLst/>
          </a:prstGeom>
          <a:solidFill>
            <a:schemeClr val="lt1"/>
          </a:solidFill>
          <a:ln w="158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Desvantagens:</a:t>
            </a:r>
            <a:endParaRPr dirty="0"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Modelo complexo</a:t>
            </a:r>
          </a:p>
        </p:txBody>
      </p:sp>
      <p:sp>
        <p:nvSpPr>
          <p:cNvPr id="16" name="Shape 143">
            <a:extLst>
              <a:ext uri="{FF2B5EF4-FFF2-40B4-BE49-F238E27FC236}">
                <a16:creationId xmlns:a16="http://schemas.microsoft.com/office/drawing/2014/main" id="{23DD8E59-DC48-4CDD-9A1E-2DE31061A7C5}"/>
              </a:ext>
            </a:extLst>
          </p:cNvPr>
          <p:cNvSpPr/>
          <p:nvPr/>
        </p:nvSpPr>
        <p:spPr>
          <a:xfrm>
            <a:off x="4427827" y="5120639"/>
            <a:ext cx="3336341" cy="1006648"/>
          </a:xfrm>
          <a:prstGeom prst="rect">
            <a:avLst/>
          </a:prstGeom>
          <a:solidFill>
            <a:schemeClr val="lt1"/>
          </a:solidFill>
          <a:ln w="158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Tipos de túnel de vento:</a:t>
            </a:r>
            <a:endParaRPr dirty="0"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Horizontal.</a:t>
            </a:r>
            <a:endParaRPr dirty="0"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Vertical.</a:t>
            </a:r>
            <a:endParaRPr sz="2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Shape 146">
            <a:extLst>
              <a:ext uri="{FF2B5EF4-FFF2-40B4-BE49-F238E27FC236}">
                <a16:creationId xmlns:a16="http://schemas.microsoft.com/office/drawing/2014/main" id="{6455A25F-451F-4B44-BF0B-1D3ECA1970DB}"/>
              </a:ext>
            </a:extLst>
          </p:cNvPr>
          <p:cNvSpPr/>
          <p:nvPr/>
        </p:nvSpPr>
        <p:spPr>
          <a:xfrm flipH="1">
            <a:off x="4022146" y="3296937"/>
            <a:ext cx="323675" cy="237783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5875" cap="flat" cmpd="sng">
            <a:solidFill>
              <a:srgbClr val="147EA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Shape 145">
            <a:extLst>
              <a:ext uri="{FF2B5EF4-FFF2-40B4-BE49-F238E27FC236}">
                <a16:creationId xmlns:a16="http://schemas.microsoft.com/office/drawing/2014/main" id="{A3C43010-8D77-4473-B88E-0A8150654947}"/>
              </a:ext>
            </a:extLst>
          </p:cNvPr>
          <p:cNvSpPr/>
          <p:nvPr/>
        </p:nvSpPr>
        <p:spPr>
          <a:xfrm>
            <a:off x="7826590" y="3310107"/>
            <a:ext cx="323675" cy="237783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5875" cap="flat" cmpd="sng">
            <a:solidFill>
              <a:srgbClr val="147EA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Shape 147">
            <a:extLst>
              <a:ext uri="{FF2B5EF4-FFF2-40B4-BE49-F238E27FC236}">
                <a16:creationId xmlns:a16="http://schemas.microsoft.com/office/drawing/2014/main" id="{A78B7484-C41D-420A-9835-607E81624A5E}"/>
              </a:ext>
            </a:extLst>
          </p:cNvPr>
          <p:cNvSpPr/>
          <p:nvPr/>
        </p:nvSpPr>
        <p:spPr>
          <a:xfrm>
            <a:off x="5943598" y="4506936"/>
            <a:ext cx="304800" cy="475562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5875" cap="flat" cmpd="sng">
            <a:solidFill>
              <a:srgbClr val="147EA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" name="Picture 2" descr="ApresentaÃ§Ã£o KC-390 (15414135738).jpg">
            <a:extLst>
              <a:ext uri="{FF2B5EF4-FFF2-40B4-BE49-F238E27FC236}">
                <a16:creationId xmlns:a16="http://schemas.microsoft.com/office/drawing/2014/main" id="{9331CBBE-6FCD-4421-A573-868176A356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5316" y="-17922"/>
            <a:ext cx="4366684" cy="2751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Image result for tunel de vento">
            <a:extLst>
              <a:ext uri="{FF2B5EF4-FFF2-40B4-BE49-F238E27FC236}">
                <a16:creationId xmlns:a16="http://schemas.microsoft.com/office/drawing/2014/main" id="{6A6953B6-F371-4743-9D62-13A913B3A7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326341"/>
            <a:ext cx="4284348" cy="2531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806529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637562-75E9-4C2A-8FC8-66244B534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Discussão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2F30AFE-EEC1-480E-8473-9D761CFE08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7212289" cy="4023360"/>
          </a:xfrm>
        </p:spPr>
        <p:txBody>
          <a:bodyPr/>
          <a:lstStyle/>
          <a:p>
            <a:pPr marL="558800" indent="-457200" defTabSz="636588">
              <a:buFont typeface="+mj-lt"/>
              <a:buAutoNum type="arabicParenR"/>
            </a:pPr>
            <a:r>
              <a:rPr lang="pt-BR" dirty="0">
                <a:solidFill>
                  <a:schemeClr val="tx2"/>
                </a:solidFill>
              </a:rPr>
              <a:t>Uma modelagem caixa cinza é suficiente para descrever o sistema?</a:t>
            </a:r>
          </a:p>
          <a:p>
            <a:pPr marL="558800" indent="-457200" defTabSz="636588">
              <a:buFont typeface="+mj-lt"/>
              <a:buAutoNum type="arabicParenR"/>
            </a:pPr>
            <a:r>
              <a:rPr lang="pt-BR" dirty="0">
                <a:solidFill>
                  <a:schemeClr val="tx2"/>
                </a:solidFill>
              </a:rPr>
              <a:t>Identificação MQ e subespaços conseguem representar o sistema?</a:t>
            </a:r>
          </a:p>
          <a:p>
            <a:pPr marL="558800" indent="-457200" defTabSz="636588">
              <a:buFont typeface="+mj-lt"/>
              <a:buAutoNum type="arabicParenR"/>
            </a:pPr>
            <a:r>
              <a:rPr lang="pt-BR" dirty="0">
                <a:solidFill>
                  <a:schemeClr val="tx1"/>
                </a:solidFill>
              </a:rPr>
              <a:t>Qual a complexidade adequada para o modelo para o projeto de controladores?</a:t>
            </a:r>
          </a:p>
          <a:p>
            <a:pPr marL="558800" indent="-457200" defTabSz="636588">
              <a:buFont typeface="+mj-lt"/>
              <a:buAutoNum type="arabicParenR"/>
            </a:pPr>
            <a:r>
              <a:rPr lang="pt-BR" dirty="0">
                <a:solidFill>
                  <a:schemeClr val="tx2"/>
                </a:solidFill>
              </a:rPr>
              <a:t>O sistema de controle é capaz de rastrear as referências?</a:t>
            </a:r>
          </a:p>
          <a:p>
            <a:pPr marL="558800" indent="-457200" defTabSz="636588">
              <a:buFont typeface="+mj-lt"/>
              <a:buAutoNum type="arabicParenR"/>
            </a:pPr>
            <a:r>
              <a:rPr lang="pt-BR" dirty="0">
                <a:solidFill>
                  <a:schemeClr val="tx2"/>
                </a:solidFill>
              </a:rPr>
              <a:t>O sistema de controle é robusto a perturbações ou incertezas paramétricas?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D1E3083-B455-4C40-875D-B3BFEC2CA2C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50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7582182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637562-75E9-4C2A-8FC8-66244B534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Discussão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2F30AFE-EEC1-480E-8473-9D761CFE08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7212289" cy="4023360"/>
          </a:xfrm>
        </p:spPr>
        <p:txBody>
          <a:bodyPr/>
          <a:lstStyle/>
          <a:p>
            <a:pPr marL="558800" indent="-457200" defTabSz="636588">
              <a:buFont typeface="+mj-lt"/>
              <a:buAutoNum type="arabicParenR"/>
            </a:pPr>
            <a:r>
              <a:rPr lang="pt-BR" dirty="0">
                <a:solidFill>
                  <a:schemeClr val="tx2"/>
                </a:solidFill>
              </a:rPr>
              <a:t>Uma modelagem caixa cinza é suficiente para descrever o sistema?</a:t>
            </a:r>
          </a:p>
          <a:p>
            <a:pPr marL="558800" indent="-457200" defTabSz="636588">
              <a:buFont typeface="+mj-lt"/>
              <a:buAutoNum type="arabicParenR"/>
            </a:pPr>
            <a:r>
              <a:rPr lang="pt-BR" dirty="0">
                <a:solidFill>
                  <a:schemeClr val="tx2"/>
                </a:solidFill>
              </a:rPr>
              <a:t>Identificação MQ e subespaços conseguem representar o sistema?</a:t>
            </a:r>
          </a:p>
          <a:p>
            <a:pPr marL="558800" indent="-457200" defTabSz="636588">
              <a:buFont typeface="+mj-lt"/>
              <a:buAutoNum type="arabicParenR"/>
            </a:pPr>
            <a:r>
              <a:rPr lang="pt-BR" dirty="0">
                <a:solidFill>
                  <a:schemeClr val="tx1"/>
                </a:solidFill>
              </a:rPr>
              <a:t>Qual a complexidade adequada para o modelo para o projeto de controladores?</a:t>
            </a:r>
          </a:p>
          <a:p>
            <a:pPr marL="558800" indent="-457200" defTabSz="636588">
              <a:buFont typeface="+mj-lt"/>
              <a:buAutoNum type="arabicParenR"/>
            </a:pPr>
            <a:r>
              <a:rPr lang="pt-BR" dirty="0">
                <a:solidFill>
                  <a:schemeClr val="tx2"/>
                </a:solidFill>
              </a:rPr>
              <a:t>O sistema de controle é capaz de rastrear as referências?</a:t>
            </a:r>
          </a:p>
          <a:p>
            <a:pPr marL="558800" indent="-457200" defTabSz="636588">
              <a:buFont typeface="+mj-lt"/>
              <a:buAutoNum type="arabicParenR"/>
            </a:pPr>
            <a:r>
              <a:rPr lang="pt-BR" dirty="0">
                <a:solidFill>
                  <a:schemeClr val="tx2"/>
                </a:solidFill>
              </a:rPr>
              <a:t>O sistema de controle é robusto a perturbações ou incertezas paramétricas?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D1E3083-B455-4C40-875D-B3BFEC2CA2C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51</a:t>
            </a:fld>
            <a:endParaRPr lang="pt-BR"/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A4F8C1A6-E6AB-46BF-8716-6C86F655F7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1000" y="1741811"/>
            <a:ext cx="114300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49660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637562-75E9-4C2A-8FC8-66244B534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Discussão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2F30AFE-EEC1-480E-8473-9D761CFE08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7212289" cy="4023360"/>
          </a:xfrm>
        </p:spPr>
        <p:txBody>
          <a:bodyPr/>
          <a:lstStyle/>
          <a:p>
            <a:pPr marL="558800" indent="-457200" defTabSz="636588">
              <a:buFont typeface="+mj-lt"/>
              <a:buAutoNum type="arabicParenR"/>
            </a:pPr>
            <a:r>
              <a:rPr lang="pt-BR" dirty="0">
                <a:solidFill>
                  <a:schemeClr val="tx2"/>
                </a:solidFill>
              </a:rPr>
              <a:t>Uma modelagem caixa cinza é suficiente para descrever o sistema?</a:t>
            </a:r>
          </a:p>
          <a:p>
            <a:pPr marL="558800" indent="-457200" defTabSz="636588">
              <a:buFont typeface="+mj-lt"/>
              <a:buAutoNum type="arabicParenR"/>
            </a:pPr>
            <a:r>
              <a:rPr lang="pt-BR" dirty="0">
                <a:solidFill>
                  <a:schemeClr val="tx2"/>
                </a:solidFill>
              </a:rPr>
              <a:t>Identificação MQ e subespaços conseguem representar o sistema?</a:t>
            </a:r>
          </a:p>
          <a:p>
            <a:pPr marL="558800" indent="-457200" defTabSz="636588">
              <a:buFont typeface="+mj-lt"/>
              <a:buAutoNum type="arabicParenR"/>
            </a:pPr>
            <a:r>
              <a:rPr lang="pt-BR" dirty="0">
                <a:solidFill>
                  <a:schemeClr val="tx2"/>
                </a:solidFill>
              </a:rPr>
              <a:t>Qual a complexidade adequada para o modelo para o projeto de controladores?</a:t>
            </a:r>
          </a:p>
          <a:p>
            <a:pPr marL="558800" indent="-457200" defTabSz="636588">
              <a:buFont typeface="+mj-lt"/>
              <a:buAutoNum type="arabicParenR"/>
            </a:pPr>
            <a:r>
              <a:rPr lang="pt-BR" dirty="0">
                <a:solidFill>
                  <a:schemeClr val="tx1"/>
                </a:solidFill>
              </a:rPr>
              <a:t>O sistema de controle é capaz de rastrear as referências?</a:t>
            </a:r>
          </a:p>
          <a:p>
            <a:pPr marL="558800" indent="-457200" defTabSz="636588">
              <a:buFont typeface="+mj-lt"/>
              <a:buAutoNum type="arabicParenR"/>
            </a:pPr>
            <a:r>
              <a:rPr lang="pt-BR" dirty="0">
                <a:solidFill>
                  <a:schemeClr val="tx2"/>
                </a:solidFill>
              </a:rPr>
              <a:t>O sistema de controle é robusto a perturbações ou incertezas paramétricas?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D1E3083-B455-4C40-875D-B3BFEC2CA2C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52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7148332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637562-75E9-4C2A-8FC8-66244B534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Discussão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2F30AFE-EEC1-480E-8473-9D761CFE08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7212289" cy="4023360"/>
          </a:xfrm>
        </p:spPr>
        <p:txBody>
          <a:bodyPr/>
          <a:lstStyle/>
          <a:p>
            <a:pPr marL="558800" indent="-457200" defTabSz="636588">
              <a:buFont typeface="+mj-lt"/>
              <a:buAutoNum type="arabicParenR"/>
            </a:pPr>
            <a:r>
              <a:rPr lang="pt-BR" dirty="0">
                <a:solidFill>
                  <a:schemeClr val="tx2"/>
                </a:solidFill>
              </a:rPr>
              <a:t>Uma modelagem caixa cinza é suficiente para descrever o sistema?</a:t>
            </a:r>
          </a:p>
          <a:p>
            <a:pPr marL="558800" indent="-457200" defTabSz="636588">
              <a:buFont typeface="+mj-lt"/>
              <a:buAutoNum type="arabicParenR"/>
            </a:pPr>
            <a:r>
              <a:rPr lang="pt-BR" dirty="0">
                <a:solidFill>
                  <a:schemeClr val="tx2"/>
                </a:solidFill>
              </a:rPr>
              <a:t>Identificação MQ e subespaços conseguem representar o sistema?</a:t>
            </a:r>
          </a:p>
          <a:p>
            <a:pPr marL="558800" indent="-457200" defTabSz="636588">
              <a:buFont typeface="+mj-lt"/>
              <a:buAutoNum type="arabicParenR"/>
            </a:pPr>
            <a:r>
              <a:rPr lang="pt-BR" dirty="0">
                <a:solidFill>
                  <a:schemeClr val="tx2"/>
                </a:solidFill>
              </a:rPr>
              <a:t>Qual a complexidade adequada para o modelo para o projeto de controladores?</a:t>
            </a:r>
          </a:p>
          <a:p>
            <a:pPr marL="558800" indent="-457200" defTabSz="636588">
              <a:buFont typeface="+mj-lt"/>
              <a:buAutoNum type="arabicParenR"/>
            </a:pPr>
            <a:r>
              <a:rPr lang="pt-BR" dirty="0">
                <a:solidFill>
                  <a:schemeClr val="tx1"/>
                </a:solidFill>
              </a:rPr>
              <a:t>O sistema de controle é capaz de rastrear as referências?</a:t>
            </a:r>
          </a:p>
          <a:p>
            <a:pPr marL="558800" indent="-457200" defTabSz="636588">
              <a:buFont typeface="+mj-lt"/>
              <a:buAutoNum type="arabicParenR"/>
            </a:pPr>
            <a:r>
              <a:rPr lang="pt-BR" dirty="0">
                <a:solidFill>
                  <a:schemeClr val="tx2"/>
                </a:solidFill>
              </a:rPr>
              <a:t>O sistema de controle é robusto a perturbações ou incertezas paramétricas?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D1E3083-B455-4C40-875D-B3BFEC2CA2C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53</a:t>
            </a:fld>
            <a:endParaRPr lang="pt-BR"/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DB8E49A2-025D-48B6-8413-73F262CF5C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62381" y="1737360"/>
            <a:ext cx="5629619" cy="2345675"/>
          </a:xfrm>
          <a:prstGeom prst="rect">
            <a:avLst/>
          </a:prstGeom>
        </p:spPr>
      </p:pic>
      <p:pic>
        <p:nvPicPr>
          <p:cNvPr id="6" name="Gráfico 5">
            <a:extLst>
              <a:ext uri="{FF2B5EF4-FFF2-40B4-BE49-F238E27FC236}">
                <a16:creationId xmlns:a16="http://schemas.microsoft.com/office/drawing/2014/main" id="{1776A7B6-76A8-45B1-A872-4C69E8D78F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1737360"/>
            <a:ext cx="5895829" cy="2456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11705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637562-75E9-4C2A-8FC8-66244B534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Discussão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2F30AFE-EEC1-480E-8473-9D761CFE08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7212289" cy="4023360"/>
          </a:xfrm>
        </p:spPr>
        <p:txBody>
          <a:bodyPr/>
          <a:lstStyle/>
          <a:p>
            <a:pPr marL="558800" indent="-457200" defTabSz="636588">
              <a:buFont typeface="+mj-lt"/>
              <a:buAutoNum type="arabicParenR"/>
            </a:pPr>
            <a:r>
              <a:rPr lang="pt-BR" dirty="0">
                <a:solidFill>
                  <a:schemeClr val="tx2"/>
                </a:solidFill>
              </a:rPr>
              <a:t>Uma modelagem caixa cinza é suficiente para descrever o sistema?</a:t>
            </a:r>
          </a:p>
          <a:p>
            <a:pPr marL="558800" indent="-457200" defTabSz="636588">
              <a:buFont typeface="+mj-lt"/>
              <a:buAutoNum type="arabicParenR"/>
            </a:pPr>
            <a:r>
              <a:rPr lang="pt-BR" dirty="0">
                <a:solidFill>
                  <a:schemeClr val="tx2"/>
                </a:solidFill>
              </a:rPr>
              <a:t>Identificação MQ e subespaços conseguem representar o sistema?</a:t>
            </a:r>
          </a:p>
          <a:p>
            <a:pPr marL="558800" indent="-457200" defTabSz="636588">
              <a:buFont typeface="+mj-lt"/>
              <a:buAutoNum type="arabicParenR"/>
            </a:pPr>
            <a:r>
              <a:rPr lang="pt-BR" dirty="0">
                <a:solidFill>
                  <a:schemeClr val="tx2"/>
                </a:solidFill>
              </a:rPr>
              <a:t>Qual a complexidade adequada para o modelo para o projeto de controladores?</a:t>
            </a:r>
          </a:p>
          <a:p>
            <a:pPr marL="558800" indent="-457200" defTabSz="636588">
              <a:buFont typeface="+mj-lt"/>
              <a:buAutoNum type="arabicParenR"/>
            </a:pPr>
            <a:r>
              <a:rPr lang="pt-BR" dirty="0">
                <a:solidFill>
                  <a:schemeClr val="tx2"/>
                </a:solidFill>
              </a:rPr>
              <a:t>O sistema de controle é capaz de rastrear as referências?</a:t>
            </a:r>
          </a:p>
          <a:p>
            <a:pPr marL="558800" indent="-457200" defTabSz="636588">
              <a:buFont typeface="+mj-lt"/>
              <a:buAutoNum type="arabicParenR"/>
            </a:pPr>
            <a:r>
              <a:rPr lang="pt-BR" dirty="0">
                <a:solidFill>
                  <a:schemeClr val="tx1"/>
                </a:solidFill>
              </a:rPr>
              <a:t>O sistema de controle é robusto a perturbações ou incertezas paramétricas?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D1E3083-B455-4C40-875D-B3BFEC2CA2C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54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0468916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637562-75E9-4C2A-8FC8-66244B534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Discussão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2F30AFE-EEC1-480E-8473-9D761CFE08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7212289" cy="4023360"/>
          </a:xfrm>
        </p:spPr>
        <p:txBody>
          <a:bodyPr/>
          <a:lstStyle/>
          <a:p>
            <a:pPr marL="558800" indent="-457200" defTabSz="636588">
              <a:buFont typeface="+mj-lt"/>
              <a:buAutoNum type="arabicParenR"/>
            </a:pPr>
            <a:r>
              <a:rPr lang="pt-BR" dirty="0">
                <a:solidFill>
                  <a:schemeClr val="tx2"/>
                </a:solidFill>
              </a:rPr>
              <a:t>Uma modelagem caixa cinza é suficiente para descrever o sistema?</a:t>
            </a:r>
          </a:p>
          <a:p>
            <a:pPr marL="558800" indent="-457200" defTabSz="636588">
              <a:buFont typeface="+mj-lt"/>
              <a:buAutoNum type="arabicParenR"/>
            </a:pPr>
            <a:r>
              <a:rPr lang="pt-BR" dirty="0">
                <a:solidFill>
                  <a:schemeClr val="tx2"/>
                </a:solidFill>
              </a:rPr>
              <a:t>Identificação MQ e subespaços conseguem representar o sistema?</a:t>
            </a:r>
          </a:p>
          <a:p>
            <a:pPr marL="558800" indent="-457200" defTabSz="636588">
              <a:buFont typeface="+mj-lt"/>
              <a:buAutoNum type="arabicParenR"/>
            </a:pPr>
            <a:r>
              <a:rPr lang="pt-BR" dirty="0">
                <a:solidFill>
                  <a:schemeClr val="tx2"/>
                </a:solidFill>
              </a:rPr>
              <a:t>Qual a complexidade adequada para o modelo para o projeto de controladores?</a:t>
            </a:r>
          </a:p>
          <a:p>
            <a:pPr marL="558800" indent="-457200" defTabSz="636588">
              <a:buFont typeface="+mj-lt"/>
              <a:buAutoNum type="arabicParenR"/>
            </a:pPr>
            <a:r>
              <a:rPr lang="pt-BR" dirty="0">
                <a:solidFill>
                  <a:schemeClr val="tx2"/>
                </a:solidFill>
              </a:rPr>
              <a:t>O sistema de controle é capaz de rastrear as referências?</a:t>
            </a:r>
          </a:p>
          <a:p>
            <a:pPr marL="558800" indent="-457200" defTabSz="636588">
              <a:buFont typeface="+mj-lt"/>
              <a:buAutoNum type="arabicParenR"/>
            </a:pPr>
            <a:r>
              <a:rPr lang="pt-BR" dirty="0">
                <a:solidFill>
                  <a:schemeClr val="tx1"/>
                </a:solidFill>
              </a:rPr>
              <a:t>O sistema de controle é robusto a perturbações ou incertezas paramétricas?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D1E3083-B455-4C40-875D-B3BFEC2CA2C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55</a:t>
            </a:fld>
            <a:endParaRPr lang="pt-BR"/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C80ACADD-5B1A-4D7A-9E40-5389B71CCE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75991" y="1737360"/>
            <a:ext cx="5816009" cy="2423337"/>
          </a:xfrm>
          <a:prstGeom prst="rect">
            <a:avLst/>
          </a:prstGeom>
        </p:spPr>
      </p:pic>
      <p:pic>
        <p:nvPicPr>
          <p:cNvPr id="6" name="Gráfico 5">
            <a:extLst>
              <a:ext uri="{FF2B5EF4-FFF2-40B4-BE49-F238E27FC236}">
                <a16:creationId xmlns:a16="http://schemas.microsoft.com/office/drawing/2014/main" id="{762519A8-28B3-4A8A-959C-721D5459EE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1737360"/>
            <a:ext cx="5599817" cy="2333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13346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F20D53-67B2-45A8-8A1A-CC84F0940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Trabalhos Futuros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FAFB151-0ADD-47A4-A518-44BB4C6D3D1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56</a:t>
            </a:fld>
            <a:endParaRPr lang="pt-BR"/>
          </a:p>
        </p:txBody>
      </p:sp>
      <p:sp>
        <p:nvSpPr>
          <p:cNvPr id="8" name="Espaço Reservado para Texto 7">
            <a:extLst>
              <a:ext uri="{FF2B5EF4-FFF2-40B4-BE49-F238E27FC236}">
                <a16:creationId xmlns:a16="http://schemas.microsoft.com/office/drawing/2014/main" id="{33F35A96-5815-4D88-B817-16E7D0D138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Alinhamento essencial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E86171A5-6625-418E-8284-AE2A52F318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3947" y="1791142"/>
            <a:ext cx="5022376" cy="5049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67289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F20D53-67B2-45A8-8A1A-CC84F0940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Trabalhos Futuros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FAFB151-0ADD-47A4-A518-44BB4C6D3D1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57</a:t>
            </a:fld>
            <a:endParaRPr lang="pt-BR"/>
          </a:p>
        </p:txBody>
      </p:sp>
      <p:sp>
        <p:nvSpPr>
          <p:cNvPr id="8" name="Espaço Reservado para Texto 7">
            <a:extLst>
              <a:ext uri="{FF2B5EF4-FFF2-40B4-BE49-F238E27FC236}">
                <a16:creationId xmlns:a16="http://schemas.microsoft.com/office/drawing/2014/main" id="{33F35A96-5815-4D88-B817-16E7D0D138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Alinhamento essencial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Filtro digital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E86171A5-6625-418E-8284-AE2A52F318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3947" y="1791142"/>
            <a:ext cx="5022376" cy="5049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32178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F20D53-67B2-45A8-8A1A-CC84F0940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Trabalhos Futuros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FAFB151-0ADD-47A4-A518-44BB4C6D3D1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58</a:t>
            </a:fld>
            <a:endParaRPr lang="pt-BR"/>
          </a:p>
        </p:txBody>
      </p:sp>
      <p:sp>
        <p:nvSpPr>
          <p:cNvPr id="8" name="Espaço Reservado para Texto 7">
            <a:extLst>
              <a:ext uri="{FF2B5EF4-FFF2-40B4-BE49-F238E27FC236}">
                <a16:creationId xmlns:a16="http://schemas.microsoft.com/office/drawing/2014/main" id="{33F35A96-5815-4D88-B817-16E7D0D138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Alinhamento essencial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Filtro digital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Velocidade do motor</a:t>
            </a:r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D1ADFAFC-92EB-4E37-890D-A21FC55B1D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54641" y="2756848"/>
            <a:ext cx="8737358" cy="3640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88110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F20D53-67B2-45A8-8A1A-CC84F0940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Trabalhos Futuros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FAFB151-0ADD-47A4-A518-44BB4C6D3D1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59</a:t>
            </a:fld>
            <a:endParaRPr lang="pt-BR"/>
          </a:p>
        </p:txBody>
      </p:sp>
      <p:sp>
        <p:nvSpPr>
          <p:cNvPr id="8" name="Espaço Reservado para Texto 7">
            <a:extLst>
              <a:ext uri="{FF2B5EF4-FFF2-40B4-BE49-F238E27FC236}">
                <a16:creationId xmlns:a16="http://schemas.microsoft.com/office/drawing/2014/main" id="{33F35A96-5815-4D88-B817-16E7D0D138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Alinhamento essencial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Filtro digital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Velocidade do motor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Fonte do motor</a:t>
            </a:r>
          </a:p>
        </p:txBody>
      </p:sp>
    </p:spTree>
    <p:extLst>
      <p:ext uri="{BB962C8B-B14F-4D97-AF65-F5344CB8AC3E}">
        <p14:creationId xmlns:p14="http://schemas.microsoft.com/office/powerpoint/2010/main" val="14253487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637562-75E9-4C2A-8FC8-66244B534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Objetivos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2F30AFE-EEC1-480E-8473-9D761CFE08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7212289" cy="4023360"/>
          </a:xfrm>
        </p:spPr>
        <p:txBody>
          <a:bodyPr/>
          <a:lstStyle/>
          <a:p>
            <a:pPr defTabSz="636588">
              <a:buFont typeface="Arial" panose="020B0604020202020204" pitchFamily="34" charset="0"/>
              <a:buChar char="•"/>
            </a:pPr>
            <a:r>
              <a:rPr lang="pt-BR" sz="2400" dirty="0"/>
              <a:t>Obter e avaliar modelo caixa cinza</a:t>
            </a:r>
          </a:p>
          <a:p>
            <a:pPr defTabSz="636588">
              <a:buFont typeface="Arial" panose="020B0604020202020204" pitchFamily="34" charset="0"/>
              <a:buChar char="•"/>
            </a:pPr>
            <a:r>
              <a:rPr lang="pt-BR" sz="2400" dirty="0"/>
              <a:t>Obter a avaliar modelos caixa preta obtidos por identificação baseada em MQ e subespaços</a:t>
            </a:r>
          </a:p>
          <a:p>
            <a:pPr defTabSz="636588">
              <a:buFont typeface="Arial" panose="020B0604020202020204" pitchFamily="34" charset="0"/>
              <a:buChar char="•"/>
            </a:pPr>
            <a:r>
              <a:rPr lang="pt-BR" sz="2400" dirty="0"/>
              <a:t>Identificar estruturas mais adequadas para projeto de controladores</a:t>
            </a:r>
          </a:p>
          <a:p>
            <a:pPr defTabSz="636588">
              <a:buFont typeface="Arial" panose="020B0604020202020204" pitchFamily="34" charset="0"/>
              <a:buChar char="•"/>
            </a:pPr>
            <a:r>
              <a:rPr lang="pt-BR" sz="2400" dirty="0"/>
              <a:t>Sintetizar e implementar observador de estados e controlador baseado nos modelos identificados</a:t>
            </a:r>
          </a:p>
          <a:p>
            <a:pPr defTabSz="636588">
              <a:buFont typeface="Arial" panose="020B0604020202020204" pitchFamily="34" charset="0"/>
              <a:buChar char="•"/>
            </a:pPr>
            <a:r>
              <a:rPr lang="pt-BR" sz="2400" dirty="0"/>
              <a:t>Avaliar controladores e observadores projetados quanto à capacidade de rastreamento de referência, rejeição de perturbações e incertezas paramétricas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D1E3083-B455-4C40-875D-B3BFEC2CA2C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6</a:t>
            </a:fld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F6E6578-1E37-416D-ACF5-0ADF6A2DFC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4612" y="0"/>
            <a:ext cx="14808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11300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F20D53-67B2-45A8-8A1A-CC84F0940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Trabalhos Futuros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FAFB151-0ADD-47A4-A518-44BB4C6D3D1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60</a:t>
            </a:fld>
            <a:endParaRPr lang="pt-BR"/>
          </a:p>
        </p:txBody>
      </p:sp>
      <p:sp>
        <p:nvSpPr>
          <p:cNvPr id="8" name="Espaço Reservado para Texto 7">
            <a:extLst>
              <a:ext uri="{FF2B5EF4-FFF2-40B4-BE49-F238E27FC236}">
                <a16:creationId xmlns:a16="http://schemas.microsoft.com/office/drawing/2014/main" id="{33F35A96-5815-4D88-B817-16E7D0D138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Alinhamento essencial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Filtro digital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Velocidade do motor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Fonte do motor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Investigar novo modelo</a:t>
            </a:r>
          </a:p>
        </p:txBody>
      </p:sp>
    </p:spTree>
    <p:extLst>
      <p:ext uri="{BB962C8B-B14F-4D97-AF65-F5344CB8AC3E}">
        <p14:creationId xmlns:p14="http://schemas.microsoft.com/office/powerpoint/2010/main" val="308448491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510401-3BAA-4BBF-99CF-DB0FEB7D2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Perguntas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E7C15DE-EDA9-4740-952B-39E09E22197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61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474339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Shape 953"/>
          <p:cNvSpPr txBox="1">
            <a:spLocks noGrp="1"/>
          </p:cNvSpPr>
          <p:nvPr>
            <p:ph type="title" idx="4294967295"/>
          </p:nvPr>
        </p:nvSpPr>
        <p:spPr>
          <a:xfrm>
            <a:off x="3749963" y="773546"/>
            <a:ext cx="5019963" cy="1166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r>
              <a:rPr lang="pt-BR" sz="4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Muito Obrigado</a:t>
            </a:r>
            <a:endParaRPr sz="4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4" name="Shape 954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62</a:t>
            </a:fld>
            <a:endParaRPr sz="10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r>
              <a:rPr lang="pt-BR" sz="4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Modelo Caixa-Cinza</a:t>
            </a:r>
            <a:endParaRPr sz="4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Shape 153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sz="10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0A154C7C-D376-41AF-BC08-61F8A73817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9460" y="1737360"/>
            <a:ext cx="2980550" cy="3690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9919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lvl="0">
              <a:buClr>
                <a:schemeClr val="dk1"/>
              </a:buClr>
            </a:pP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Modelo Caixa-Cinza</a:t>
            </a:r>
            <a:endParaRPr sz="4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Shape 153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sz="10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0A154C7C-D376-41AF-BC08-61F8A73817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9460" y="1737360"/>
            <a:ext cx="2980550" cy="369020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CaixaDeTexto 1">
                <a:extLst>
                  <a:ext uri="{FF2B5EF4-FFF2-40B4-BE49-F238E27FC236}">
                    <a16:creationId xmlns:a16="http://schemas.microsoft.com/office/drawing/2014/main" id="{E2F6D12D-E236-4156-8145-D0453AE502ED}"/>
                  </a:ext>
                </a:extLst>
              </p:cNvPr>
              <p:cNvSpPr txBox="1"/>
              <p:nvPr/>
            </p:nvSpPr>
            <p:spPr>
              <a:xfrm>
                <a:off x="4883232" y="1982972"/>
                <a:ext cx="2531719" cy="5270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̈"/>
                          <m:ctrlPr>
                            <a:rPr lang="pt-BR" sz="2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acc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num>
                        <m:den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sSup>
                        <m:sSup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000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pt-BR" sz="2000" b="0" i="1" smtClean="0">
                                      <a:latin typeface="Cambria Math" panose="02040503050406030204" pitchFamily="18" charset="0"/>
                                    </a:rPr>
                                    <m:t>𝑎𝑟</m:t>
                                  </m:r>
                                </m:sub>
                              </m:sSub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̇"/>
                                  <m:ctrlPr>
                                    <a:rPr lang="pt-B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2000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lang="pt-BR" sz="2000" dirty="0"/>
              </a:p>
            </p:txBody>
          </p:sp>
        </mc:Choice>
        <mc:Fallback xmlns="">
          <p:sp>
            <p:nvSpPr>
              <p:cNvPr id="2" name="CaixaDeTexto 1">
                <a:extLst>
                  <a:ext uri="{FF2B5EF4-FFF2-40B4-BE49-F238E27FC236}">
                    <a16:creationId xmlns:a16="http://schemas.microsoft.com/office/drawing/2014/main" id="{E2F6D12D-E236-4156-8145-D0453AE502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3232" y="1982972"/>
                <a:ext cx="2531719" cy="52700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080E686A-ADAE-4770-96E9-4E9E995040CA}"/>
                  </a:ext>
                </a:extLst>
              </p:cNvPr>
              <p:cNvSpPr txBox="1"/>
              <p:nvPr/>
            </p:nvSpPr>
            <p:spPr>
              <a:xfrm>
                <a:off x="4883232" y="2755716"/>
                <a:ext cx="227767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𝑎𝑟</m:t>
                        </m:r>
                      </m:sub>
                    </m:sSub>
                    <m:r>
                      <a:rPr lang="pt-BR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pt-BR" sz="2000" b="0" i="0" smtClean="0">
                        <a:latin typeface="Cambria Math" panose="02040503050406030204" pitchFamily="18" charset="0"/>
                      </a:rPr>
                      <m:t>f</m:t>
                    </m:r>
                  </m:oMath>
                </a14:m>
                <a:r>
                  <a:rPr lang="pt-BR" sz="2000" dirty="0"/>
                  <a:t>(</a:t>
                </a:r>
                <a:r>
                  <a:rPr lang="pt-BR" sz="2000" dirty="0" err="1"/>
                  <a:t>altura,PWM</a:t>
                </a:r>
                <a:r>
                  <a:rPr lang="pt-BR" sz="2000" dirty="0"/>
                  <a:t>)</a:t>
                </a:r>
              </a:p>
            </p:txBody>
          </p:sp>
        </mc:Choice>
        <mc:Fallback xmlns=""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080E686A-ADAE-4770-96E9-4E9E995040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3232" y="2755716"/>
                <a:ext cx="2277675" cy="307777"/>
              </a:xfrm>
              <a:prstGeom prst="rect">
                <a:avLst/>
              </a:prstGeom>
              <a:blipFill>
                <a:blip r:embed="rId6"/>
                <a:stretch>
                  <a:fillRect l="-2674" t="-23529" r="-6684" b="-5098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BA59201E-7B78-448F-B5D3-B1C161CD259B}"/>
                  </a:ext>
                </a:extLst>
              </p:cNvPr>
              <p:cNvSpPr txBox="1"/>
              <p:nvPr/>
            </p:nvSpPr>
            <p:spPr>
              <a:xfrm>
                <a:off x="8553893" y="2092649"/>
                <a:ext cx="114980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pt-BR" sz="2000" dirty="0"/>
              </a:p>
            </p:txBody>
          </p:sp>
        </mc:Choice>
        <mc:Fallback xmlns="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BA59201E-7B78-448F-B5D3-B1C161CD25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3893" y="2092649"/>
                <a:ext cx="1149802" cy="307777"/>
              </a:xfrm>
              <a:prstGeom prst="rect">
                <a:avLst/>
              </a:prstGeom>
              <a:blipFill>
                <a:blip r:embed="rId7"/>
                <a:stretch>
                  <a:fillRect l="-1587" r="-6878" b="-3529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aixaDeTexto 2">
                <a:extLst>
                  <a:ext uri="{FF2B5EF4-FFF2-40B4-BE49-F238E27FC236}">
                    <a16:creationId xmlns:a16="http://schemas.microsoft.com/office/drawing/2014/main" id="{FD6F6D16-1140-429B-89BA-A218D839F21D}"/>
                  </a:ext>
                </a:extLst>
              </p:cNvPr>
              <p:cNvSpPr txBox="1"/>
              <p:nvPr/>
            </p:nvSpPr>
            <p:spPr>
              <a:xfrm>
                <a:off x="7934680" y="4279723"/>
                <a:ext cx="3931555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pt-BR" sz="1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pt-BR" sz="1800" dirty="0"/>
                  <a:t> = constante de atrito com o ar</a:t>
                </a:r>
              </a:p>
              <a:p>
                <a:r>
                  <a:rPr lang="pt-BR" sz="1800" dirty="0"/>
                  <a:t>ρ  = densidade do ar</a:t>
                </a:r>
              </a:p>
              <a:p>
                <a:r>
                  <a:rPr lang="pt-BR" sz="1800" dirty="0"/>
                  <a:t>A = área de contato com o fluxo de ar</a:t>
                </a:r>
              </a:p>
              <a:p>
                <a:r>
                  <a:rPr lang="pt-BR" sz="1800" dirty="0"/>
                  <a:t>m = massa da bola</a:t>
                </a:r>
              </a:p>
              <a:p>
                <a:r>
                  <a:rPr lang="pt-BR" sz="1800" dirty="0"/>
                  <a:t>h = posição vertical da bola</a:t>
                </a:r>
              </a:p>
              <a:p>
                <a:r>
                  <a:rPr lang="pt-BR" sz="1800" dirty="0"/>
                  <a:t>g = gravidade</a:t>
                </a:r>
              </a:p>
            </p:txBody>
          </p:sp>
        </mc:Choice>
        <mc:Fallback>
          <p:sp>
            <p:nvSpPr>
              <p:cNvPr id="3" name="CaixaDeTexto 2">
                <a:extLst>
                  <a:ext uri="{FF2B5EF4-FFF2-40B4-BE49-F238E27FC236}">
                    <a16:creationId xmlns:a16="http://schemas.microsoft.com/office/drawing/2014/main" id="{FD6F6D16-1140-429B-89BA-A218D839F2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4680" y="4279723"/>
                <a:ext cx="3931555" cy="2031325"/>
              </a:xfrm>
              <a:prstGeom prst="rect">
                <a:avLst/>
              </a:prstGeom>
              <a:blipFill>
                <a:blip r:embed="rId8"/>
                <a:stretch>
                  <a:fillRect l="-1395" t="-1502" b="-390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829034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Shape 152"/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1097280" y="286603"/>
                <a:ext cx="10058400" cy="145075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b" anchorCtr="0">
                <a:noAutofit/>
              </a:bodyPr>
              <a:lstStyle/>
              <a:p>
                <a:pPr marL="0" marR="0" lvl="0" indent="0" algn="l" rtl="0">
                  <a:lnSpc>
                    <a:spcPct val="8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4800"/>
                  <a:buFont typeface="Arial"/>
                  <a:buNone/>
                </a:pPr>
                <a:r>
                  <a:rPr lang="pt-BR" sz="4800" b="0" i="0" u="none" strike="noStrike" cap="none" dirty="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Obtendo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4800" b="0" i="1" u="none" strike="noStrike" cap="none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Arial"/>
                            <a:cs typeface="Arial"/>
                            <a:sym typeface="Arial"/>
                          </a:rPr>
                        </m:ctrlPr>
                      </m:sSubPr>
                      <m:e>
                        <m:r>
                          <a:rPr lang="pt-BR" sz="4800" b="0" i="1" u="none" strike="noStrike" cap="none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Arial"/>
                            <a:cs typeface="Arial"/>
                            <a:sym typeface="Arial"/>
                          </a:rPr>
                          <m:t>𝑣</m:t>
                        </m:r>
                      </m:e>
                      <m:sub>
                        <m:r>
                          <a:rPr lang="pt-BR" sz="4800" b="0" i="1" u="none" strike="noStrike" cap="none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Arial"/>
                            <a:cs typeface="Arial"/>
                            <a:sym typeface="Arial"/>
                          </a:rPr>
                          <m:t>𝑎𝑟</m:t>
                        </m:r>
                      </m:sub>
                    </m:sSub>
                  </m:oMath>
                </a14:m>
                <a:endParaRPr sz="4800" b="0" i="0" u="none" strike="noStrike" cap="none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mc:Choice>
        <mc:Fallback xmlns="">
          <p:sp>
            <p:nvSpPr>
              <p:cNvPr id="152" name="Shape 152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97280" y="286603"/>
                <a:ext cx="10058400" cy="1450757"/>
              </a:xfrm>
              <a:prstGeom prst="rect">
                <a:avLst/>
              </a:prstGeom>
              <a:blipFill>
                <a:blip r:embed="rId3"/>
                <a:stretch>
                  <a:fillRect l="-2788" b="-2184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3" name="Shape 153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sz="10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0A154C7C-D376-41AF-BC08-61F8A73817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9460" y="1737360"/>
            <a:ext cx="2980550" cy="369020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CaixaDeTexto 1">
                <a:extLst>
                  <a:ext uri="{FF2B5EF4-FFF2-40B4-BE49-F238E27FC236}">
                    <a16:creationId xmlns:a16="http://schemas.microsoft.com/office/drawing/2014/main" id="{E2F6D12D-E236-4156-8145-D0453AE502ED}"/>
                  </a:ext>
                </a:extLst>
              </p:cNvPr>
              <p:cNvSpPr txBox="1"/>
              <p:nvPr/>
            </p:nvSpPr>
            <p:spPr>
              <a:xfrm>
                <a:off x="4883232" y="1982972"/>
                <a:ext cx="2425536" cy="5271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̈"/>
                          <m:ctrlPr>
                            <a:rPr lang="pt-BR" sz="2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acc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num>
                        <m:den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sSup>
                        <m:sSup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000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pt-BR" sz="2000" b="0" i="1" smtClean="0">
                                      <a:latin typeface="Cambria Math" panose="02040503050406030204" pitchFamily="18" charset="0"/>
                                    </a:rPr>
                                    <m:t>𝑎𝑟</m:t>
                                  </m:r>
                                </m:sub>
                              </m:sSub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d>
                        </m:e>
                        <m:sup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lang="pt-BR" sz="2000" dirty="0"/>
              </a:p>
            </p:txBody>
          </p:sp>
        </mc:Choice>
        <mc:Fallback xmlns="">
          <p:sp>
            <p:nvSpPr>
              <p:cNvPr id="2" name="CaixaDeTexto 1">
                <a:extLst>
                  <a:ext uri="{FF2B5EF4-FFF2-40B4-BE49-F238E27FC236}">
                    <a16:creationId xmlns:a16="http://schemas.microsoft.com/office/drawing/2014/main" id="{E2F6D12D-E236-4156-8145-D0453AE502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3232" y="1982972"/>
                <a:ext cx="2425536" cy="5271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080E686A-ADAE-4770-96E9-4E9E995040CA}"/>
                  </a:ext>
                </a:extLst>
              </p:cNvPr>
              <p:cNvSpPr txBox="1"/>
              <p:nvPr/>
            </p:nvSpPr>
            <p:spPr>
              <a:xfrm>
                <a:off x="8134617" y="2362149"/>
                <a:ext cx="1595245" cy="7515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𝑎𝑟</m:t>
                          </m:r>
                        </m:sub>
                      </m:sSub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𝑔𝑚</m:t>
                              </m:r>
                            </m:num>
                            <m:den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pt-BR" sz="2400" dirty="0"/>
              </a:p>
            </p:txBody>
          </p:sp>
        </mc:Choice>
        <mc:Fallback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080E686A-ADAE-4770-96E9-4E9E995040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4617" y="2362149"/>
                <a:ext cx="1595245" cy="75155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Gráfico 3">
            <a:extLst>
              <a:ext uri="{FF2B5EF4-FFF2-40B4-BE49-F238E27FC236}">
                <a16:creationId xmlns:a16="http://schemas.microsoft.com/office/drawing/2014/main" id="{8EDC5AD8-CB60-4478-9D19-9E2FD88BC41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11331" y="1697285"/>
            <a:ext cx="7620000" cy="47625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3C514D52-C118-4851-A03A-9A30F373A82F}"/>
                  </a:ext>
                </a:extLst>
              </p:cNvPr>
              <p:cNvSpPr txBox="1"/>
              <p:nvPr/>
            </p:nvSpPr>
            <p:spPr>
              <a:xfrm>
                <a:off x="8169460" y="1713408"/>
                <a:ext cx="1408784" cy="3906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̈"/>
                          <m:ctrlPr>
                            <a:rPr lang="pt-BR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acc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̇"/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acc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3C514D52-C118-4851-A03A-9A30F373A8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9460" y="1713408"/>
                <a:ext cx="1408784" cy="39068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66073613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rgbClr val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1937</TotalTime>
  <Words>2022</Words>
  <Application>Microsoft Office PowerPoint</Application>
  <PresentationFormat>Widescreen</PresentationFormat>
  <Paragraphs>741</Paragraphs>
  <Slides>62</Slides>
  <Notes>57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62</vt:i4>
      </vt:variant>
    </vt:vector>
  </HeadingPairs>
  <TitlesOfParts>
    <vt:vector size="66" baseType="lpstr">
      <vt:lpstr>Arial</vt:lpstr>
      <vt:lpstr>Calibri</vt:lpstr>
      <vt:lpstr>Cambria Math</vt:lpstr>
      <vt:lpstr>Retrospect</vt:lpstr>
      <vt:lpstr>Identificação e Controle de um Levitador a Ar</vt:lpstr>
      <vt:lpstr>Motivação</vt:lpstr>
      <vt:lpstr>Motivação</vt:lpstr>
      <vt:lpstr>Motivação</vt:lpstr>
      <vt:lpstr>Motivação</vt:lpstr>
      <vt:lpstr>Objetivos</vt:lpstr>
      <vt:lpstr>Modelo Caixa-Cinza</vt:lpstr>
      <vt:lpstr>Modelo Caixa-Cinza</vt:lpstr>
      <vt:lpstr>Obtendo v_ar</vt:lpstr>
      <vt:lpstr>Resposta ao degrau do modelo caixa-cinza</vt:lpstr>
      <vt:lpstr>Identificação Caixa Preta</vt:lpstr>
      <vt:lpstr>Identificação Caixa Preta</vt:lpstr>
      <vt:lpstr>Identificação Caixa Preta</vt:lpstr>
      <vt:lpstr>Identificação Caixa Preta</vt:lpstr>
      <vt:lpstr>Identificação Caixa Preta</vt:lpstr>
      <vt:lpstr>Identificação Caixa Preta</vt:lpstr>
      <vt:lpstr>Identificação  por Mínimos Quadrados</vt:lpstr>
      <vt:lpstr>Identificação  por Mínimos Quadrados</vt:lpstr>
      <vt:lpstr>Identificação  por Mínimos Quadrados</vt:lpstr>
      <vt:lpstr>Identificação  por Mínimos Quadrados</vt:lpstr>
      <vt:lpstr>Identificação  por Subespaços</vt:lpstr>
      <vt:lpstr>Identificação  por Subespaços</vt:lpstr>
      <vt:lpstr>Identificação  por Subespaços</vt:lpstr>
      <vt:lpstr>Identificação  por Subespaços</vt:lpstr>
      <vt:lpstr>Identificação  por Subespaços</vt:lpstr>
      <vt:lpstr>Escolha da Estrutura</vt:lpstr>
      <vt:lpstr>Escolha da ordem dos modelos</vt:lpstr>
      <vt:lpstr>Relação entre brancura do resíduo e utilidade do modelo</vt:lpstr>
      <vt:lpstr>Relação entre brancura do resíduo e utilidade do modelo</vt:lpstr>
      <vt:lpstr>Relação entre brancura do resíduo e utilidade do modelo</vt:lpstr>
      <vt:lpstr>Relação entre brancura do resíduo e utilidade do modelo</vt:lpstr>
      <vt:lpstr>Dinâmica dos modelos</vt:lpstr>
      <vt:lpstr>Controle por realimentação com estimador de estados</vt:lpstr>
      <vt:lpstr>Avaliação Experimental do controlador</vt:lpstr>
      <vt:lpstr>Avaliação Experimental: Resposta ao degrau</vt:lpstr>
      <vt:lpstr>Avaliação Experimental: Resposta ao degrau</vt:lpstr>
      <vt:lpstr>Avaliação Experimental: Resposta ao degrau</vt:lpstr>
      <vt:lpstr>Índice ISE</vt:lpstr>
      <vt:lpstr>Avaliação Experimental: Resposta à escadaria</vt:lpstr>
      <vt:lpstr>Avaliação Experimental: Robustez à variação paramétrica</vt:lpstr>
      <vt:lpstr>Avaliação Experimental: Robustez à perturbação externa</vt:lpstr>
      <vt:lpstr>Erro do Estimador</vt:lpstr>
      <vt:lpstr>Simulação de perturbação externa</vt:lpstr>
      <vt:lpstr>Discussão</vt:lpstr>
      <vt:lpstr>Discussão</vt:lpstr>
      <vt:lpstr>Discussão</vt:lpstr>
      <vt:lpstr>Discussão</vt:lpstr>
      <vt:lpstr>Discussão</vt:lpstr>
      <vt:lpstr>Discussão</vt:lpstr>
      <vt:lpstr>Discussão</vt:lpstr>
      <vt:lpstr>Discussão</vt:lpstr>
      <vt:lpstr>Discussão</vt:lpstr>
      <vt:lpstr>Discussão</vt:lpstr>
      <vt:lpstr>Discussão</vt:lpstr>
      <vt:lpstr>Discussão</vt:lpstr>
      <vt:lpstr>Trabalhos Futuros</vt:lpstr>
      <vt:lpstr>Trabalhos Futuros</vt:lpstr>
      <vt:lpstr>Trabalhos Futuros</vt:lpstr>
      <vt:lpstr>Trabalhos Futuros</vt:lpstr>
      <vt:lpstr>Trabalhos Futuros</vt:lpstr>
      <vt:lpstr>Perguntas</vt:lpstr>
      <vt:lpstr>Muito Obrigado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Estratégia de Detecção e Isolação de Falhas Baseada em Dados para Benchmark de Turbina Eólica </dc:title>
  <dc:creator>Vicente Lucena</dc:creator>
  <cp:lastModifiedBy>Vicente Lucena</cp:lastModifiedBy>
  <cp:revision>75</cp:revision>
  <dcterms:modified xsi:type="dcterms:W3CDTF">2018-07-13T05:06:30Z</dcterms:modified>
</cp:coreProperties>
</file>